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6" r:id="rId1"/>
  </p:sldMasterIdLst>
  <p:notesMasterIdLst>
    <p:notesMasterId r:id="rId124"/>
  </p:notesMasterIdLst>
  <p:handoutMasterIdLst>
    <p:handoutMasterId r:id="rId125"/>
  </p:handoutMasterIdLst>
  <p:sldIdLst>
    <p:sldId id="637" r:id="rId2"/>
    <p:sldId id="257" r:id="rId3"/>
    <p:sldId id="302" r:id="rId4"/>
    <p:sldId id="263" r:id="rId5"/>
    <p:sldId id="350" r:id="rId6"/>
    <p:sldId id="265" r:id="rId7"/>
    <p:sldId id="648" r:id="rId8"/>
    <p:sldId id="649" r:id="rId9"/>
    <p:sldId id="650" r:id="rId10"/>
    <p:sldId id="652" r:id="rId11"/>
    <p:sldId id="651" r:id="rId12"/>
    <p:sldId id="653" r:id="rId13"/>
    <p:sldId id="647" r:id="rId14"/>
    <p:sldId id="261" r:id="rId15"/>
    <p:sldId id="654" r:id="rId16"/>
    <p:sldId id="655" r:id="rId17"/>
    <p:sldId id="603" r:id="rId18"/>
    <p:sldId id="656" r:id="rId19"/>
    <p:sldId id="351" r:id="rId20"/>
    <p:sldId id="606" r:id="rId21"/>
    <p:sldId id="604" r:id="rId22"/>
    <p:sldId id="605" r:id="rId23"/>
    <p:sldId id="607" r:id="rId24"/>
    <p:sldId id="657" r:id="rId25"/>
    <p:sldId id="685" r:id="rId26"/>
    <p:sldId id="658" r:id="rId27"/>
    <p:sldId id="609" r:id="rId28"/>
    <p:sldId id="659" r:id="rId29"/>
    <p:sldId id="612" r:id="rId30"/>
    <p:sldId id="611" r:id="rId31"/>
    <p:sldId id="660" r:id="rId32"/>
    <p:sldId id="258" r:id="rId33"/>
    <p:sldId id="661" r:id="rId34"/>
    <p:sldId id="638" r:id="rId35"/>
    <p:sldId id="662" r:id="rId36"/>
    <p:sldId id="663" r:id="rId37"/>
    <p:sldId id="664" r:id="rId38"/>
    <p:sldId id="665" r:id="rId39"/>
    <p:sldId id="666" r:id="rId40"/>
    <p:sldId id="667" r:id="rId41"/>
    <p:sldId id="668" r:id="rId42"/>
    <p:sldId id="669" r:id="rId43"/>
    <p:sldId id="670" r:id="rId44"/>
    <p:sldId id="671" r:id="rId45"/>
    <p:sldId id="672" r:id="rId46"/>
    <p:sldId id="673" r:id="rId47"/>
    <p:sldId id="674" r:id="rId48"/>
    <p:sldId id="675" r:id="rId49"/>
    <p:sldId id="676" r:id="rId50"/>
    <p:sldId id="639" r:id="rId51"/>
    <p:sldId id="677" r:id="rId52"/>
    <p:sldId id="640" r:id="rId53"/>
    <p:sldId id="678" r:id="rId54"/>
    <p:sldId id="641" r:id="rId55"/>
    <p:sldId id="642" r:id="rId56"/>
    <p:sldId id="686" r:id="rId57"/>
    <p:sldId id="643" r:id="rId58"/>
    <p:sldId id="687" r:id="rId59"/>
    <p:sldId id="688" r:id="rId60"/>
    <p:sldId id="644" r:id="rId61"/>
    <p:sldId id="645" r:id="rId62"/>
    <p:sldId id="689" r:id="rId63"/>
    <p:sldId id="646" r:id="rId64"/>
    <p:sldId id="690" r:id="rId65"/>
    <p:sldId id="679" r:id="rId66"/>
    <p:sldId id="680" r:id="rId67"/>
    <p:sldId id="681" r:id="rId68"/>
    <p:sldId id="682" r:id="rId69"/>
    <p:sldId id="683" r:id="rId70"/>
    <p:sldId id="684" r:id="rId71"/>
    <p:sldId id="260" r:id="rId72"/>
    <p:sldId id="629" r:id="rId73"/>
    <p:sldId id="608" r:id="rId74"/>
    <p:sldId id="583" r:id="rId75"/>
    <p:sldId id="581" r:id="rId76"/>
    <p:sldId id="574" r:id="rId77"/>
    <p:sldId id="615" r:id="rId78"/>
    <p:sldId id="616" r:id="rId79"/>
    <p:sldId id="617" r:id="rId80"/>
    <p:sldId id="577" r:id="rId81"/>
    <p:sldId id="576" r:id="rId82"/>
    <p:sldId id="280" r:id="rId83"/>
    <p:sldId id="572" r:id="rId84"/>
    <p:sldId id="374" r:id="rId85"/>
    <p:sldId id="472" r:id="rId86"/>
    <p:sldId id="588" r:id="rId87"/>
    <p:sldId id="532" r:id="rId88"/>
    <p:sldId id="575" r:id="rId89"/>
    <p:sldId id="536" r:id="rId90"/>
    <p:sldId id="584" r:id="rId91"/>
    <p:sldId id="556" r:id="rId92"/>
    <p:sldId id="589" r:id="rId93"/>
    <p:sldId id="590" r:id="rId94"/>
    <p:sldId id="593" r:id="rId95"/>
    <p:sldId id="592" r:id="rId96"/>
    <p:sldId id="591" r:id="rId97"/>
    <p:sldId id="596" r:id="rId98"/>
    <p:sldId id="636" r:id="rId99"/>
    <p:sldId id="573" r:id="rId100"/>
    <p:sldId id="569" r:id="rId101"/>
    <p:sldId id="610" r:id="rId102"/>
    <p:sldId id="597" r:id="rId103"/>
    <p:sldId id="635" r:id="rId104"/>
    <p:sldId id="618" r:id="rId105"/>
    <p:sldId id="633" r:id="rId106"/>
    <p:sldId id="634" r:id="rId107"/>
    <p:sldId id="613" r:id="rId108"/>
    <p:sldId id="614" r:id="rId109"/>
    <p:sldId id="619" r:id="rId110"/>
    <p:sldId id="631" r:id="rId111"/>
    <p:sldId id="632" r:id="rId112"/>
    <p:sldId id="630" r:id="rId113"/>
    <p:sldId id="620" r:id="rId114"/>
    <p:sldId id="621" r:id="rId115"/>
    <p:sldId id="622" r:id="rId116"/>
    <p:sldId id="623" r:id="rId117"/>
    <p:sldId id="626" r:id="rId118"/>
    <p:sldId id="624" r:id="rId119"/>
    <p:sldId id="625" r:id="rId120"/>
    <p:sldId id="627" r:id="rId121"/>
    <p:sldId id="628" r:id="rId122"/>
    <p:sldId id="306" r:id="rId1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041">
          <p15:clr>
            <a:srgbClr val="A4A3A4"/>
          </p15:clr>
        </p15:guide>
        <p15:guide id="4" pos="4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7"/>
    <a:srgbClr val="253C6E"/>
    <a:srgbClr val="E5232A"/>
    <a:srgbClr val="878787"/>
    <a:srgbClr val="ED6B1C"/>
    <a:srgbClr val="F6A30D"/>
    <a:srgbClr val="008E96"/>
    <a:srgbClr val="2FB7C2"/>
    <a:srgbClr val="00A8B4"/>
    <a:srgbClr val="E4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1080" autoAdjust="0"/>
  </p:normalViewPr>
  <p:slideViewPr>
    <p:cSldViewPr snapToGrid="0">
      <p:cViewPr varScale="1">
        <p:scale>
          <a:sx n="78" d="100"/>
          <a:sy n="78" d="100"/>
        </p:scale>
        <p:origin x="869" y="67"/>
      </p:cViewPr>
      <p:guideLst>
        <p:guide orient="horz" pos="2160"/>
        <p:guide pos="3840"/>
        <p:guide orient="horz" pos="4041"/>
        <p:guide pos="4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3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CFF6BC-9252-44EC-8D87-0206E31BE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E1A026-A16A-429B-9E6D-83087C0DD154}">
      <dgm:prSet phldrT="[Texte]" custT="1"/>
      <dgm:spPr>
        <a:solidFill>
          <a:srgbClr val="FFBD5B"/>
        </a:solidFill>
      </dgm:spPr>
      <dgm:t>
        <a:bodyPr/>
        <a:lstStyle/>
        <a:p>
          <a:r>
            <a:rPr lang="fr-FR" sz="2000" dirty="0">
              <a:solidFill>
                <a:schemeClr val="tx1"/>
              </a:solidFill>
            </a:rPr>
            <a:t>CHAUX HUMIDE</a:t>
          </a:r>
        </a:p>
      </dgm:t>
    </dgm:pt>
    <dgm:pt modelId="{84C7A070-DFA9-4D43-A406-E17366398E52}" type="parTrans" cxnId="{8CC56E46-25F4-4E23-9351-A9A8D8B8C191}">
      <dgm:prSet/>
      <dgm:spPr/>
      <dgm:t>
        <a:bodyPr/>
        <a:lstStyle/>
        <a:p>
          <a:endParaRPr lang="fr-FR" sz="1600"/>
        </a:p>
      </dgm:t>
    </dgm:pt>
    <dgm:pt modelId="{0D2DFD8C-E74A-400D-9D39-7D3D84CAFC45}" type="sibTrans" cxnId="{8CC56E46-25F4-4E23-9351-A9A8D8B8C191}">
      <dgm:prSet/>
      <dgm:spPr/>
      <dgm:t>
        <a:bodyPr/>
        <a:lstStyle/>
        <a:p>
          <a:endParaRPr lang="fr-FR" sz="1600"/>
        </a:p>
      </dgm:t>
    </dgm:pt>
    <dgm:pt modelId="{AA78A1C7-B285-4EBD-BEF0-E76FA1E05DA9}">
      <dgm:prSet phldrT="[Texte]" custT="1"/>
      <dgm:spPr>
        <a:solidFill>
          <a:srgbClr val="FF9B09"/>
        </a:solidFill>
      </dgm:spPr>
      <dgm:t>
        <a:bodyPr/>
        <a:lstStyle/>
        <a:p>
          <a:r>
            <a:rPr lang="fr-FR" sz="2000" dirty="0">
              <a:solidFill>
                <a:schemeClr val="tx1"/>
              </a:solidFill>
            </a:rPr>
            <a:t>CARBONATE SEC</a:t>
          </a:r>
        </a:p>
      </dgm:t>
    </dgm:pt>
    <dgm:pt modelId="{4813386D-5C64-4797-84F5-57C64A227D63}" type="parTrans" cxnId="{3EEE37BE-7529-4FE5-961B-70D5076C7D96}">
      <dgm:prSet/>
      <dgm:spPr/>
      <dgm:t>
        <a:bodyPr/>
        <a:lstStyle/>
        <a:p>
          <a:endParaRPr lang="fr-FR" sz="1600"/>
        </a:p>
      </dgm:t>
    </dgm:pt>
    <dgm:pt modelId="{B716D3BC-5FFD-405D-BB59-7DA1D22C89BE}" type="sibTrans" cxnId="{3EEE37BE-7529-4FE5-961B-70D5076C7D96}">
      <dgm:prSet/>
      <dgm:spPr/>
      <dgm:t>
        <a:bodyPr/>
        <a:lstStyle/>
        <a:p>
          <a:endParaRPr lang="fr-FR" sz="1600"/>
        </a:p>
      </dgm:t>
    </dgm:pt>
    <dgm:pt modelId="{C413C006-EFEF-47CA-9AB0-5FCBFC3D4D5A}">
      <dgm:prSet phldrT="[Texte]" custT="1"/>
      <dgm:spPr>
        <a:solidFill>
          <a:srgbClr val="E28700"/>
        </a:solidFill>
      </dgm:spPr>
      <dgm:t>
        <a:bodyPr/>
        <a:lstStyle/>
        <a:p>
          <a:r>
            <a:rPr lang="fr-FR" sz="2000" dirty="0">
              <a:solidFill>
                <a:schemeClr val="tx1"/>
              </a:solidFill>
            </a:rPr>
            <a:t>CHAUX      VIVE</a:t>
          </a:r>
        </a:p>
      </dgm:t>
    </dgm:pt>
    <dgm:pt modelId="{3F15978F-075F-404F-8431-C7B655083BE3}" type="parTrans" cxnId="{6C7F922C-876D-4AB4-A8FB-E86CC98B19A8}">
      <dgm:prSet/>
      <dgm:spPr/>
      <dgm:t>
        <a:bodyPr/>
        <a:lstStyle/>
        <a:p>
          <a:endParaRPr lang="fr-FR" sz="1600"/>
        </a:p>
      </dgm:t>
    </dgm:pt>
    <dgm:pt modelId="{17B3D92A-89FE-488A-94F7-E17CD797DFC7}" type="sibTrans" cxnId="{6C7F922C-876D-4AB4-A8FB-E86CC98B19A8}">
      <dgm:prSet/>
      <dgm:spPr/>
      <dgm:t>
        <a:bodyPr/>
        <a:lstStyle/>
        <a:p>
          <a:endParaRPr lang="fr-FR" sz="1600"/>
        </a:p>
      </dgm:t>
    </dgm:pt>
    <dgm:pt modelId="{ABF28E33-2ACB-468E-9A68-C98D340D2435}" type="pres">
      <dgm:prSet presAssocID="{CCCFF6BC-9252-44EC-8D87-0206E31BE051}" presName="CompostProcess" presStyleCnt="0">
        <dgm:presLayoutVars>
          <dgm:dir/>
          <dgm:resizeHandles val="exact"/>
        </dgm:presLayoutVars>
      </dgm:prSet>
      <dgm:spPr/>
    </dgm:pt>
    <dgm:pt modelId="{A0356B33-D090-48B7-B3F0-2E801590C3FC}" type="pres">
      <dgm:prSet presAssocID="{CCCFF6BC-9252-44EC-8D87-0206E31BE051}" presName="arrow" presStyleLbl="bgShp" presStyleIdx="0" presStyleCnt="1" custScaleX="117647" custLinFactNeighborY="2280"/>
      <dgm:spPr>
        <a:solidFill>
          <a:srgbClr val="006699"/>
        </a:solidFill>
      </dgm:spPr>
    </dgm:pt>
    <dgm:pt modelId="{2CA9A636-B72D-412E-8159-ABC701FE1DD4}" type="pres">
      <dgm:prSet presAssocID="{CCCFF6BC-9252-44EC-8D87-0206E31BE051}" presName="linearProcess" presStyleCnt="0"/>
      <dgm:spPr/>
    </dgm:pt>
    <dgm:pt modelId="{8CD2EC5F-36C1-442F-8706-6D2CABC5C81B}" type="pres">
      <dgm:prSet presAssocID="{64E1A026-A16A-429B-9E6D-83087C0DD154}" presName="textNode" presStyleLbl="node1" presStyleIdx="0" presStyleCnt="3" custScaleX="48871">
        <dgm:presLayoutVars>
          <dgm:bulletEnabled val="1"/>
        </dgm:presLayoutVars>
      </dgm:prSet>
      <dgm:spPr/>
    </dgm:pt>
    <dgm:pt modelId="{98DC7123-6588-4257-9910-CCB61BB89F3D}" type="pres">
      <dgm:prSet presAssocID="{0D2DFD8C-E74A-400D-9D39-7D3D84CAFC45}" presName="sibTrans" presStyleCnt="0"/>
      <dgm:spPr/>
    </dgm:pt>
    <dgm:pt modelId="{105C29EB-9B70-4D95-88A3-DCA042B06AAB}" type="pres">
      <dgm:prSet presAssocID="{AA78A1C7-B285-4EBD-BEF0-E76FA1E05DA9}" presName="textNode" presStyleLbl="node1" presStyleIdx="1" presStyleCnt="3" custScaleX="58281" custLinFactNeighborX="-60246">
        <dgm:presLayoutVars>
          <dgm:bulletEnabled val="1"/>
        </dgm:presLayoutVars>
      </dgm:prSet>
      <dgm:spPr/>
    </dgm:pt>
    <dgm:pt modelId="{E05477AD-8F83-4B51-B3D8-3962CFD3EE36}" type="pres">
      <dgm:prSet presAssocID="{B716D3BC-5FFD-405D-BB59-7DA1D22C89BE}" presName="sibTrans" presStyleCnt="0"/>
      <dgm:spPr/>
    </dgm:pt>
    <dgm:pt modelId="{86032DEA-F8A0-4E21-8C01-7584C3452AC1}" type="pres">
      <dgm:prSet presAssocID="{C413C006-EFEF-47CA-9AB0-5FCBFC3D4D5A}" presName="textNode" presStyleLbl="node1" presStyleIdx="2" presStyleCnt="3" custScaleX="51680" custLinFactX="-1927" custLinFactNeighborX="-100000" custLinFactNeighborY="271">
        <dgm:presLayoutVars>
          <dgm:bulletEnabled val="1"/>
        </dgm:presLayoutVars>
      </dgm:prSet>
      <dgm:spPr/>
    </dgm:pt>
  </dgm:ptLst>
  <dgm:cxnLst>
    <dgm:cxn modelId="{6C7F922C-876D-4AB4-A8FB-E86CC98B19A8}" srcId="{CCCFF6BC-9252-44EC-8D87-0206E31BE051}" destId="{C413C006-EFEF-47CA-9AB0-5FCBFC3D4D5A}" srcOrd="2" destOrd="0" parTransId="{3F15978F-075F-404F-8431-C7B655083BE3}" sibTransId="{17B3D92A-89FE-488A-94F7-E17CD797DFC7}"/>
    <dgm:cxn modelId="{8EBE2643-3D8D-4119-BE26-8FF9C249215C}" type="presOf" srcId="{C413C006-EFEF-47CA-9AB0-5FCBFC3D4D5A}" destId="{86032DEA-F8A0-4E21-8C01-7584C3452AC1}" srcOrd="0" destOrd="0" presId="urn:microsoft.com/office/officeart/2005/8/layout/hProcess9"/>
    <dgm:cxn modelId="{8CC56E46-25F4-4E23-9351-A9A8D8B8C191}" srcId="{CCCFF6BC-9252-44EC-8D87-0206E31BE051}" destId="{64E1A026-A16A-429B-9E6D-83087C0DD154}" srcOrd="0" destOrd="0" parTransId="{84C7A070-DFA9-4D43-A406-E17366398E52}" sibTransId="{0D2DFD8C-E74A-400D-9D39-7D3D84CAFC45}"/>
    <dgm:cxn modelId="{7156E394-BD5B-425A-ACB2-6159020F85DA}" type="presOf" srcId="{CCCFF6BC-9252-44EC-8D87-0206E31BE051}" destId="{ABF28E33-2ACB-468E-9A68-C98D340D2435}" srcOrd="0" destOrd="0" presId="urn:microsoft.com/office/officeart/2005/8/layout/hProcess9"/>
    <dgm:cxn modelId="{A53EF6A9-0A84-4A38-8ABC-C1A345BD4682}" type="presOf" srcId="{AA78A1C7-B285-4EBD-BEF0-E76FA1E05DA9}" destId="{105C29EB-9B70-4D95-88A3-DCA042B06AAB}" srcOrd="0" destOrd="0" presId="urn:microsoft.com/office/officeart/2005/8/layout/hProcess9"/>
    <dgm:cxn modelId="{3EEE37BE-7529-4FE5-961B-70D5076C7D96}" srcId="{CCCFF6BC-9252-44EC-8D87-0206E31BE051}" destId="{AA78A1C7-B285-4EBD-BEF0-E76FA1E05DA9}" srcOrd="1" destOrd="0" parTransId="{4813386D-5C64-4797-84F5-57C64A227D63}" sibTransId="{B716D3BC-5FFD-405D-BB59-7DA1D22C89BE}"/>
    <dgm:cxn modelId="{A43386C1-61E4-4B64-B473-49054D0AC7C0}" type="presOf" srcId="{64E1A026-A16A-429B-9E6D-83087C0DD154}" destId="{8CD2EC5F-36C1-442F-8706-6D2CABC5C81B}" srcOrd="0" destOrd="0" presId="urn:microsoft.com/office/officeart/2005/8/layout/hProcess9"/>
    <dgm:cxn modelId="{010B8367-00D2-46B7-B3BE-D093B38A8AEF}" type="presParOf" srcId="{ABF28E33-2ACB-468E-9A68-C98D340D2435}" destId="{A0356B33-D090-48B7-B3F0-2E801590C3FC}" srcOrd="0" destOrd="0" presId="urn:microsoft.com/office/officeart/2005/8/layout/hProcess9"/>
    <dgm:cxn modelId="{2841FC62-A9DE-4042-9BEE-2BE03E4599DD}" type="presParOf" srcId="{ABF28E33-2ACB-468E-9A68-C98D340D2435}" destId="{2CA9A636-B72D-412E-8159-ABC701FE1DD4}" srcOrd="1" destOrd="0" presId="urn:microsoft.com/office/officeart/2005/8/layout/hProcess9"/>
    <dgm:cxn modelId="{B5FC7E08-C179-42D6-994E-12ADE62D5014}" type="presParOf" srcId="{2CA9A636-B72D-412E-8159-ABC701FE1DD4}" destId="{8CD2EC5F-36C1-442F-8706-6D2CABC5C81B}" srcOrd="0" destOrd="0" presId="urn:microsoft.com/office/officeart/2005/8/layout/hProcess9"/>
    <dgm:cxn modelId="{CC53C89D-21C5-4AD7-A7A6-0FAA692E041B}" type="presParOf" srcId="{2CA9A636-B72D-412E-8159-ABC701FE1DD4}" destId="{98DC7123-6588-4257-9910-CCB61BB89F3D}" srcOrd="1" destOrd="0" presId="urn:microsoft.com/office/officeart/2005/8/layout/hProcess9"/>
    <dgm:cxn modelId="{B65BCD96-6E42-4DEA-9769-5D05A6B5A2FE}" type="presParOf" srcId="{2CA9A636-B72D-412E-8159-ABC701FE1DD4}" destId="{105C29EB-9B70-4D95-88A3-DCA042B06AAB}" srcOrd="2" destOrd="0" presId="urn:microsoft.com/office/officeart/2005/8/layout/hProcess9"/>
    <dgm:cxn modelId="{D7FD2D52-58F8-4E5E-8857-3E4D0412553C}" type="presParOf" srcId="{2CA9A636-B72D-412E-8159-ABC701FE1DD4}" destId="{E05477AD-8F83-4B51-B3D8-3962CFD3EE36}" srcOrd="3" destOrd="0" presId="urn:microsoft.com/office/officeart/2005/8/layout/hProcess9"/>
    <dgm:cxn modelId="{8B5864BF-A335-4188-B645-0464B760555F}" type="presParOf" srcId="{2CA9A636-B72D-412E-8159-ABC701FE1DD4}" destId="{86032DEA-F8A0-4E21-8C01-7584C3452AC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33EB6C-584C-4F1B-84FE-49E3BFDCF494}" type="doc">
      <dgm:prSet loTypeId="urn:microsoft.com/office/officeart/2005/8/layout/arrow2" loCatId="process" qsTypeId="urn:microsoft.com/office/officeart/2005/8/quickstyle/simple4" qsCatId="simple" csTypeId="urn:microsoft.com/office/officeart/2005/8/colors/accent3_4" csCatId="accent3" phldr="1"/>
      <dgm:spPr/>
    </dgm:pt>
    <dgm:pt modelId="{508CF958-658A-4CE8-A83F-0D0EA743CAEC}">
      <dgm:prSet phldrT="[Texte]" custT="1"/>
      <dgm:spPr/>
      <dgm:t>
        <a:bodyPr/>
        <a:lstStyle/>
        <a:p>
          <a:r>
            <a:rPr lang="fr-FR" sz="2000" dirty="0"/>
            <a:t>annuelles</a:t>
          </a:r>
        </a:p>
      </dgm:t>
    </dgm:pt>
    <dgm:pt modelId="{5D127293-8DF6-4F6B-89E1-6D3C2241435F}" type="parTrans" cxnId="{5EA636D2-0489-414E-857D-3EADC80AF5DC}">
      <dgm:prSet/>
      <dgm:spPr/>
      <dgm:t>
        <a:bodyPr/>
        <a:lstStyle/>
        <a:p>
          <a:endParaRPr lang="fr-FR" sz="2000"/>
        </a:p>
      </dgm:t>
    </dgm:pt>
    <dgm:pt modelId="{5BE5C8A5-721C-4AD6-A342-28A3AEF20167}" type="sibTrans" cxnId="{5EA636D2-0489-414E-857D-3EADC80AF5DC}">
      <dgm:prSet/>
      <dgm:spPr/>
      <dgm:t>
        <a:bodyPr/>
        <a:lstStyle/>
        <a:p>
          <a:endParaRPr lang="fr-FR" sz="2000"/>
        </a:p>
      </dgm:t>
    </dgm:pt>
    <dgm:pt modelId="{17642681-4294-40CD-A01E-5A0574CC4BF7}">
      <dgm:prSet phldrT="[Texte]" custT="1"/>
      <dgm:spPr/>
      <dgm:t>
        <a:bodyPr/>
        <a:lstStyle/>
        <a:p>
          <a:r>
            <a:rPr lang="fr-FR" sz="2000" dirty="0"/>
            <a:t>bisannuelles</a:t>
          </a:r>
        </a:p>
      </dgm:t>
    </dgm:pt>
    <dgm:pt modelId="{5652EF46-A076-4042-9CC1-BCBC650C314F}" type="parTrans" cxnId="{A10FCB5F-56FD-430A-A617-98F4B75D605E}">
      <dgm:prSet/>
      <dgm:spPr/>
      <dgm:t>
        <a:bodyPr/>
        <a:lstStyle/>
        <a:p>
          <a:endParaRPr lang="fr-FR" sz="2000"/>
        </a:p>
      </dgm:t>
    </dgm:pt>
    <dgm:pt modelId="{F32F79F2-C9BF-46E9-9DCD-9520CEFBA25F}" type="sibTrans" cxnId="{A10FCB5F-56FD-430A-A617-98F4B75D605E}">
      <dgm:prSet/>
      <dgm:spPr/>
      <dgm:t>
        <a:bodyPr/>
        <a:lstStyle/>
        <a:p>
          <a:endParaRPr lang="fr-FR" sz="2000"/>
        </a:p>
      </dgm:t>
    </dgm:pt>
    <dgm:pt modelId="{359371AE-B2F4-40A0-907C-76B2167AD565}">
      <dgm:prSet phldrT="[Texte]" custT="1"/>
      <dgm:spPr/>
      <dgm:t>
        <a:bodyPr/>
        <a:lstStyle/>
        <a:p>
          <a:r>
            <a:rPr lang="fr-FR" sz="2000" dirty="0"/>
            <a:t>vivaces herbacées</a:t>
          </a:r>
        </a:p>
      </dgm:t>
    </dgm:pt>
    <dgm:pt modelId="{AAF41F6E-B613-4E0F-B0B5-F5E33EF574A0}" type="parTrans" cxnId="{EECE011A-2C94-454E-8B50-5082A03886D5}">
      <dgm:prSet/>
      <dgm:spPr/>
      <dgm:t>
        <a:bodyPr/>
        <a:lstStyle/>
        <a:p>
          <a:endParaRPr lang="fr-FR" sz="2000"/>
        </a:p>
      </dgm:t>
    </dgm:pt>
    <dgm:pt modelId="{E9E78939-D3A3-456F-A364-161DEEA68F69}" type="sibTrans" cxnId="{EECE011A-2C94-454E-8B50-5082A03886D5}">
      <dgm:prSet/>
      <dgm:spPr/>
      <dgm:t>
        <a:bodyPr/>
        <a:lstStyle/>
        <a:p>
          <a:endParaRPr lang="fr-FR" sz="2000"/>
        </a:p>
      </dgm:t>
    </dgm:pt>
    <dgm:pt modelId="{35D9A27D-8869-4926-B9F1-2D8B33ADFC5D}">
      <dgm:prSet/>
      <dgm:spPr/>
      <dgm:t>
        <a:bodyPr/>
        <a:lstStyle/>
        <a:p>
          <a:endParaRPr lang="fr-FR" sz="2000"/>
        </a:p>
      </dgm:t>
    </dgm:pt>
    <dgm:pt modelId="{1F1868C8-4D46-48C3-BB3C-D66F3397FB81}" type="parTrans" cxnId="{CA99F3A1-A7DE-4B96-8328-B07C4E7F2E3A}">
      <dgm:prSet/>
      <dgm:spPr/>
      <dgm:t>
        <a:bodyPr/>
        <a:lstStyle/>
        <a:p>
          <a:endParaRPr lang="fr-FR" sz="2000"/>
        </a:p>
      </dgm:t>
    </dgm:pt>
    <dgm:pt modelId="{57601E90-AC76-4EF7-AE67-7EF396CCEDBC}" type="sibTrans" cxnId="{CA99F3A1-A7DE-4B96-8328-B07C4E7F2E3A}">
      <dgm:prSet/>
      <dgm:spPr/>
      <dgm:t>
        <a:bodyPr/>
        <a:lstStyle/>
        <a:p>
          <a:endParaRPr lang="fr-FR" sz="2000"/>
        </a:p>
      </dgm:t>
    </dgm:pt>
    <dgm:pt modelId="{3838A2D2-2D70-4CB9-B0E2-E4A503BE95E3}">
      <dgm:prSet/>
      <dgm:spPr/>
      <dgm:t>
        <a:bodyPr/>
        <a:lstStyle/>
        <a:p>
          <a:endParaRPr lang="fr-FR" sz="2000"/>
        </a:p>
      </dgm:t>
    </dgm:pt>
    <dgm:pt modelId="{488309F4-9A62-4B78-8D41-D3292FDDA366}" type="parTrans" cxnId="{27B35DA5-D2FC-48E4-8463-3EBA56C213F4}">
      <dgm:prSet/>
      <dgm:spPr/>
      <dgm:t>
        <a:bodyPr/>
        <a:lstStyle/>
        <a:p>
          <a:endParaRPr lang="fr-FR" sz="2000"/>
        </a:p>
      </dgm:t>
    </dgm:pt>
    <dgm:pt modelId="{E6D00A3A-1661-42DE-80B9-33AFAAF1DDF6}" type="sibTrans" cxnId="{27B35DA5-D2FC-48E4-8463-3EBA56C213F4}">
      <dgm:prSet/>
      <dgm:spPr/>
      <dgm:t>
        <a:bodyPr/>
        <a:lstStyle/>
        <a:p>
          <a:endParaRPr lang="fr-FR" sz="2000"/>
        </a:p>
      </dgm:t>
    </dgm:pt>
    <dgm:pt modelId="{B37F8DE8-1875-4678-B844-DC439D9EE193}">
      <dgm:prSet phldrT="[Texte]" custT="1"/>
      <dgm:spPr/>
      <dgm:t>
        <a:bodyPr/>
        <a:lstStyle/>
        <a:p>
          <a:r>
            <a:rPr lang="fr-FR" sz="2000" dirty="0"/>
            <a:t>vivaces arbustives</a:t>
          </a:r>
        </a:p>
      </dgm:t>
    </dgm:pt>
    <dgm:pt modelId="{4F4F15A8-B7C8-4488-91F4-DF556F6C2D7A}" type="parTrans" cxnId="{98BB36B2-0920-4184-A585-BC4DE9C247A9}">
      <dgm:prSet/>
      <dgm:spPr/>
      <dgm:t>
        <a:bodyPr/>
        <a:lstStyle/>
        <a:p>
          <a:endParaRPr lang="fr-FR" sz="2000"/>
        </a:p>
      </dgm:t>
    </dgm:pt>
    <dgm:pt modelId="{E925F927-1D59-4F8F-BEBB-30B6EC37C370}" type="sibTrans" cxnId="{98BB36B2-0920-4184-A585-BC4DE9C247A9}">
      <dgm:prSet/>
      <dgm:spPr/>
      <dgm:t>
        <a:bodyPr/>
        <a:lstStyle/>
        <a:p>
          <a:endParaRPr lang="fr-FR" sz="2000"/>
        </a:p>
      </dgm:t>
    </dgm:pt>
    <dgm:pt modelId="{5F8BF926-9B4E-4EF5-8B92-271FF3CC3E7C}">
      <dgm:prSet phldrT="[Texte]" custT="1"/>
      <dgm:spPr/>
      <dgm:t>
        <a:bodyPr/>
        <a:lstStyle/>
        <a:p>
          <a:r>
            <a:rPr lang="fr-FR" sz="2000" dirty="0"/>
            <a:t>arborescentes</a:t>
          </a:r>
        </a:p>
      </dgm:t>
    </dgm:pt>
    <dgm:pt modelId="{A04071E5-2B16-44EA-822B-B0B0E9659187}" type="parTrans" cxnId="{456CF164-5C07-47E2-A280-FE1C593BA1F7}">
      <dgm:prSet/>
      <dgm:spPr/>
      <dgm:t>
        <a:bodyPr/>
        <a:lstStyle/>
        <a:p>
          <a:endParaRPr lang="fr-FR" sz="2000"/>
        </a:p>
      </dgm:t>
    </dgm:pt>
    <dgm:pt modelId="{615DE7E2-2A46-4DF9-9876-811D0A81D7BE}" type="sibTrans" cxnId="{456CF164-5C07-47E2-A280-FE1C593BA1F7}">
      <dgm:prSet/>
      <dgm:spPr/>
      <dgm:t>
        <a:bodyPr/>
        <a:lstStyle/>
        <a:p>
          <a:endParaRPr lang="fr-FR" sz="2000"/>
        </a:p>
      </dgm:t>
    </dgm:pt>
    <dgm:pt modelId="{3CDBA4D6-144A-49CB-AB99-28E4FB88B969}" type="pres">
      <dgm:prSet presAssocID="{9733EB6C-584C-4F1B-84FE-49E3BFDCF494}" presName="arrowDiagram" presStyleCnt="0">
        <dgm:presLayoutVars>
          <dgm:chMax val="5"/>
          <dgm:dir/>
          <dgm:resizeHandles val="exact"/>
        </dgm:presLayoutVars>
      </dgm:prSet>
      <dgm:spPr/>
    </dgm:pt>
    <dgm:pt modelId="{C126BDD9-83E4-46B6-A1AA-54C42873925B}" type="pres">
      <dgm:prSet presAssocID="{9733EB6C-584C-4F1B-84FE-49E3BFDCF494}" presName="arrow" presStyleLbl="bgShp" presStyleIdx="0" presStyleCnt="1"/>
      <dgm:spPr/>
    </dgm:pt>
    <dgm:pt modelId="{05233286-0F68-4BF6-94C1-B72AB6F6BC33}" type="pres">
      <dgm:prSet presAssocID="{9733EB6C-584C-4F1B-84FE-49E3BFDCF494}" presName="arrowDiagram5" presStyleCnt="0"/>
      <dgm:spPr/>
    </dgm:pt>
    <dgm:pt modelId="{8B46E17F-A9A4-400B-BF06-0D8EE88B4727}" type="pres">
      <dgm:prSet presAssocID="{508CF958-658A-4CE8-A83F-0D0EA743CAEC}" presName="bullet5a" presStyleLbl="node1" presStyleIdx="0" presStyleCnt="5"/>
      <dgm:spPr/>
    </dgm:pt>
    <dgm:pt modelId="{ABAEC5C8-5B98-4BB3-BBA5-9604366CE181}" type="pres">
      <dgm:prSet presAssocID="{508CF958-658A-4CE8-A83F-0D0EA743CAEC}" presName="textBox5a" presStyleLbl="revTx" presStyleIdx="0" presStyleCnt="5" custScaleX="150587" custScaleY="79909">
        <dgm:presLayoutVars>
          <dgm:bulletEnabled val="1"/>
        </dgm:presLayoutVars>
      </dgm:prSet>
      <dgm:spPr/>
    </dgm:pt>
    <dgm:pt modelId="{A085D9F6-0429-4E43-BB57-8A46937C097B}" type="pres">
      <dgm:prSet presAssocID="{17642681-4294-40CD-A01E-5A0574CC4BF7}" presName="bullet5b" presStyleLbl="node1" presStyleIdx="1" presStyleCnt="5"/>
      <dgm:spPr/>
    </dgm:pt>
    <dgm:pt modelId="{2FEF5D61-6088-486E-AE5F-6282F2959863}" type="pres">
      <dgm:prSet presAssocID="{17642681-4294-40CD-A01E-5A0574CC4BF7}" presName="textBox5b" presStyleLbl="revTx" presStyleIdx="1" presStyleCnt="5" custScaleX="143589" custScaleY="85729" custLinFactNeighborX="5990" custLinFactNeighborY="7136">
        <dgm:presLayoutVars>
          <dgm:bulletEnabled val="1"/>
        </dgm:presLayoutVars>
      </dgm:prSet>
      <dgm:spPr/>
    </dgm:pt>
    <dgm:pt modelId="{A5ADA627-1C54-49BF-9660-CD090A37A842}" type="pres">
      <dgm:prSet presAssocID="{359371AE-B2F4-40A0-907C-76B2167AD565}" presName="bullet5c" presStyleLbl="node1" presStyleIdx="2" presStyleCnt="5"/>
      <dgm:spPr/>
    </dgm:pt>
    <dgm:pt modelId="{5592994A-0EAC-4D12-BB5A-EB506CFD03C3}" type="pres">
      <dgm:prSet presAssocID="{359371AE-B2F4-40A0-907C-76B2167AD565}" presName="textBox5c" presStyleLbl="revTx" presStyleIdx="2" presStyleCnt="5" custScaleX="125378" custScaleY="24563" custLinFactNeighborX="8441" custLinFactNeighborY="-26770">
        <dgm:presLayoutVars>
          <dgm:bulletEnabled val="1"/>
        </dgm:presLayoutVars>
      </dgm:prSet>
      <dgm:spPr/>
    </dgm:pt>
    <dgm:pt modelId="{8424F621-95E8-4BB6-BB65-186508B3FB19}" type="pres">
      <dgm:prSet presAssocID="{B37F8DE8-1875-4678-B844-DC439D9EE193}" presName="bullet5d" presStyleLbl="node1" presStyleIdx="3" presStyleCnt="5"/>
      <dgm:spPr/>
    </dgm:pt>
    <dgm:pt modelId="{C19FD509-B109-4B5A-9A86-F1AED06B3744}" type="pres">
      <dgm:prSet presAssocID="{B37F8DE8-1875-4678-B844-DC439D9EE193}" presName="textBox5d" presStyleLbl="revTx" presStyleIdx="3" presStyleCnt="5" custScaleX="121604" custScaleY="24563" custLinFactNeighborX="6969" custLinFactNeighborY="-24289">
        <dgm:presLayoutVars>
          <dgm:bulletEnabled val="1"/>
        </dgm:presLayoutVars>
      </dgm:prSet>
      <dgm:spPr/>
    </dgm:pt>
    <dgm:pt modelId="{2891607C-96D3-4F99-A466-3FCCA8B5BE5B}" type="pres">
      <dgm:prSet presAssocID="{5F8BF926-9B4E-4EF5-8B92-271FF3CC3E7C}" presName="bullet5e" presStyleLbl="node1" presStyleIdx="4" presStyleCnt="5"/>
      <dgm:spPr/>
    </dgm:pt>
    <dgm:pt modelId="{5C267409-5154-4B03-87B4-8DFC4197909C}" type="pres">
      <dgm:prSet presAssocID="{5F8BF926-9B4E-4EF5-8B92-271FF3CC3E7C}" presName="textBox5e" presStyleLbl="revTx" presStyleIdx="4" presStyleCnt="5" custScaleX="162799" custScaleY="24563" custLinFactNeighborX="-11498" custLinFactNeighborY="-29496">
        <dgm:presLayoutVars>
          <dgm:bulletEnabled val="1"/>
        </dgm:presLayoutVars>
      </dgm:prSet>
      <dgm:spPr/>
    </dgm:pt>
  </dgm:ptLst>
  <dgm:cxnLst>
    <dgm:cxn modelId="{29E7F809-D8A3-42AE-9B6B-EF97F2A8D0D0}" type="presOf" srcId="{17642681-4294-40CD-A01E-5A0574CC4BF7}" destId="{2FEF5D61-6088-486E-AE5F-6282F2959863}" srcOrd="0" destOrd="0" presId="urn:microsoft.com/office/officeart/2005/8/layout/arrow2"/>
    <dgm:cxn modelId="{EECE011A-2C94-454E-8B50-5082A03886D5}" srcId="{9733EB6C-584C-4F1B-84FE-49E3BFDCF494}" destId="{359371AE-B2F4-40A0-907C-76B2167AD565}" srcOrd="2" destOrd="0" parTransId="{AAF41F6E-B613-4E0F-B0B5-F5E33EF574A0}" sibTransId="{E9E78939-D3A3-456F-A364-161DEEA68F69}"/>
    <dgm:cxn modelId="{1FC2131A-671D-458F-82CF-2E2ECFE43C61}" type="presOf" srcId="{508CF958-658A-4CE8-A83F-0D0EA743CAEC}" destId="{ABAEC5C8-5B98-4BB3-BBA5-9604366CE181}" srcOrd="0" destOrd="0" presId="urn:microsoft.com/office/officeart/2005/8/layout/arrow2"/>
    <dgm:cxn modelId="{E76AB52F-0B00-441B-9DEE-FD04EF2FBA62}" type="presOf" srcId="{B37F8DE8-1875-4678-B844-DC439D9EE193}" destId="{C19FD509-B109-4B5A-9A86-F1AED06B3744}" srcOrd="0" destOrd="0" presId="urn:microsoft.com/office/officeart/2005/8/layout/arrow2"/>
    <dgm:cxn modelId="{A4CC4C5B-BFB6-4B3E-9787-AA8157D7C1F5}" type="presOf" srcId="{9733EB6C-584C-4F1B-84FE-49E3BFDCF494}" destId="{3CDBA4D6-144A-49CB-AB99-28E4FB88B969}" srcOrd="0" destOrd="0" presId="urn:microsoft.com/office/officeart/2005/8/layout/arrow2"/>
    <dgm:cxn modelId="{A10FCB5F-56FD-430A-A617-98F4B75D605E}" srcId="{9733EB6C-584C-4F1B-84FE-49E3BFDCF494}" destId="{17642681-4294-40CD-A01E-5A0574CC4BF7}" srcOrd="1" destOrd="0" parTransId="{5652EF46-A076-4042-9CC1-BCBC650C314F}" sibTransId="{F32F79F2-C9BF-46E9-9DCD-9520CEFBA25F}"/>
    <dgm:cxn modelId="{456CF164-5C07-47E2-A280-FE1C593BA1F7}" srcId="{9733EB6C-584C-4F1B-84FE-49E3BFDCF494}" destId="{5F8BF926-9B4E-4EF5-8B92-271FF3CC3E7C}" srcOrd="4" destOrd="0" parTransId="{A04071E5-2B16-44EA-822B-B0B0E9659187}" sibTransId="{615DE7E2-2A46-4DF9-9876-811D0A81D7BE}"/>
    <dgm:cxn modelId="{FAB4567E-0050-49A5-88AC-247BFBA6D7F9}" type="presOf" srcId="{5F8BF926-9B4E-4EF5-8B92-271FF3CC3E7C}" destId="{5C267409-5154-4B03-87B4-8DFC4197909C}" srcOrd="0" destOrd="0" presId="urn:microsoft.com/office/officeart/2005/8/layout/arrow2"/>
    <dgm:cxn modelId="{CA99F3A1-A7DE-4B96-8328-B07C4E7F2E3A}" srcId="{9733EB6C-584C-4F1B-84FE-49E3BFDCF494}" destId="{35D9A27D-8869-4926-B9F1-2D8B33ADFC5D}" srcOrd="5" destOrd="0" parTransId="{1F1868C8-4D46-48C3-BB3C-D66F3397FB81}" sibTransId="{57601E90-AC76-4EF7-AE67-7EF396CCEDBC}"/>
    <dgm:cxn modelId="{27B35DA5-D2FC-48E4-8463-3EBA56C213F4}" srcId="{9733EB6C-584C-4F1B-84FE-49E3BFDCF494}" destId="{3838A2D2-2D70-4CB9-B0E2-E4A503BE95E3}" srcOrd="6" destOrd="0" parTransId="{488309F4-9A62-4B78-8D41-D3292FDDA366}" sibTransId="{E6D00A3A-1661-42DE-80B9-33AFAAF1DDF6}"/>
    <dgm:cxn modelId="{98BB36B2-0920-4184-A585-BC4DE9C247A9}" srcId="{9733EB6C-584C-4F1B-84FE-49E3BFDCF494}" destId="{B37F8DE8-1875-4678-B844-DC439D9EE193}" srcOrd="3" destOrd="0" parTransId="{4F4F15A8-B7C8-4488-91F4-DF556F6C2D7A}" sibTransId="{E925F927-1D59-4F8F-BEBB-30B6EC37C370}"/>
    <dgm:cxn modelId="{1FD7D0C5-982D-47BA-96A6-2A7AD5401D84}" type="presOf" srcId="{359371AE-B2F4-40A0-907C-76B2167AD565}" destId="{5592994A-0EAC-4D12-BB5A-EB506CFD03C3}" srcOrd="0" destOrd="0" presId="urn:microsoft.com/office/officeart/2005/8/layout/arrow2"/>
    <dgm:cxn modelId="{5EA636D2-0489-414E-857D-3EADC80AF5DC}" srcId="{9733EB6C-584C-4F1B-84FE-49E3BFDCF494}" destId="{508CF958-658A-4CE8-A83F-0D0EA743CAEC}" srcOrd="0" destOrd="0" parTransId="{5D127293-8DF6-4F6B-89E1-6D3C2241435F}" sibTransId="{5BE5C8A5-721C-4AD6-A342-28A3AEF20167}"/>
    <dgm:cxn modelId="{B7216A20-18DF-4980-AF07-1542ED2F3D17}" type="presParOf" srcId="{3CDBA4D6-144A-49CB-AB99-28E4FB88B969}" destId="{C126BDD9-83E4-46B6-A1AA-54C42873925B}" srcOrd="0" destOrd="0" presId="urn:microsoft.com/office/officeart/2005/8/layout/arrow2"/>
    <dgm:cxn modelId="{B34BB6F0-44CF-439C-8495-45A84C75937F}" type="presParOf" srcId="{3CDBA4D6-144A-49CB-AB99-28E4FB88B969}" destId="{05233286-0F68-4BF6-94C1-B72AB6F6BC33}" srcOrd="1" destOrd="0" presId="urn:microsoft.com/office/officeart/2005/8/layout/arrow2"/>
    <dgm:cxn modelId="{F6BA88EC-77F7-46ED-A0F1-3544BD900918}" type="presParOf" srcId="{05233286-0F68-4BF6-94C1-B72AB6F6BC33}" destId="{8B46E17F-A9A4-400B-BF06-0D8EE88B4727}" srcOrd="0" destOrd="0" presId="urn:microsoft.com/office/officeart/2005/8/layout/arrow2"/>
    <dgm:cxn modelId="{A0C319E8-71EA-49C0-BABF-AAD6AFEE315C}" type="presParOf" srcId="{05233286-0F68-4BF6-94C1-B72AB6F6BC33}" destId="{ABAEC5C8-5B98-4BB3-BBA5-9604366CE181}" srcOrd="1" destOrd="0" presId="urn:microsoft.com/office/officeart/2005/8/layout/arrow2"/>
    <dgm:cxn modelId="{72BEB896-E9DD-497E-8A54-8A2EAFCEB4B9}" type="presParOf" srcId="{05233286-0F68-4BF6-94C1-B72AB6F6BC33}" destId="{A085D9F6-0429-4E43-BB57-8A46937C097B}" srcOrd="2" destOrd="0" presId="urn:microsoft.com/office/officeart/2005/8/layout/arrow2"/>
    <dgm:cxn modelId="{ABA181DE-D111-45FC-BF3F-1D2DA7D36C3A}" type="presParOf" srcId="{05233286-0F68-4BF6-94C1-B72AB6F6BC33}" destId="{2FEF5D61-6088-486E-AE5F-6282F2959863}" srcOrd="3" destOrd="0" presId="urn:microsoft.com/office/officeart/2005/8/layout/arrow2"/>
    <dgm:cxn modelId="{9F96CAA8-E797-4B1B-9116-0BE81BE300B3}" type="presParOf" srcId="{05233286-0F68-4BF6-94C1-B72AB6F6BC33}" destId="{A5ADA627-1C54-49BF-9660-CD090A37A842}" srcOrd="4" destOrd="0" presId="urn:microsoft.com/office/officeart/2005/8/layout/arrow2"/>
    <dgm:cxn modelId="{1077AACE-68D9-4AFE-8154-ED462549B2E3}" type="presParOf" srcId="{05233286-0F68-4BF6-94C1-B72AB6F6BC33}" destId="{5592994A-0EAC-4D12-BB5A-EB506CFD03C3}" srcOrd="5" destOrd="0" presId="urn:microsoft.com/office/officeart/2005/8/layout/arrow2"/>
    <dgm:cxn modelId="{07F48779-F6CC-45C1-8C64-E23584901D77}" type="presParOf" srcId="{05233286-0F68-4BF6-94C1-B72AB6F6BC33}" destId="{8424F621-95E8-4BB6-BB65-186508B3FB19}" srcOrd="6" destOrd="0" presId="urn:microsoft.com/office/officeart/2005/8/layout/arrow2"/>
    <dgm:cxn modelId="{F12B1935-7184-4BA4-857A-BD8560CCADEC}" type="presParOf" srcId="{05233286-0F68-4BF6-94C1-B72AB6F6BC33}" destId="{C19FD509-B109-4B5A-9A86-F1AED06B3744}" srcOrd="7" destOrd="0" presId="urn:microsoft.com/office/officeart/2005/8/layout/arrow2"/>
    <dgm:cxn modelId="{1A087DF1-06AA-4647-8D07-4A7020469165}" type="presParOf" srcId="{05233286-0F68-4BF6-94C1-B72AB6F6BC33}" destId="{2891607C-96D3-4F99-A466-3FCCA8B5BE5B}" srcOrd="8" destOrd="0" presId="urn:microsoft.com/office/officeart/2005/8/layout/arrow2"/>
    <dgm:cxn modelId="{6C973FF0-A316-4D76-8EAC-6AFAC50D2D62}" type="presParOf" srcId="{05233286-0F68-4BF6-94C1-B72AB6F6BC33}" destId="{5C267409-5154-4B03-87B4-8DFC4197909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56B33-D090-48B7-B3F0-2E801590C3FC}">
      <dsp:nvSpPr>
        <dsp:cNvPr id="0" name=""/>
        <dsp:cNvSpPr/>
      </dsp:nvSpPr>
      <dsp:spPr>
        <a:xfrm>
          <a:off x="1" y="0"/>
          <a:ext cx="7344812" cy="1548864"/>
        </a:xfrm>
        <a:prstGeom prst="rightArrow">
          <a:avLst/>
        </a:prstGeom>
        <a:solidFill>
          <a:srgbClr val="0066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2EC5F-36C1-442F-8706-6D2CABC5C81B}">
      <dsp:nvSpPr>
        <dsp:cNvPr id="0" name=""/>
        <dsp:cNvSpPr/>
      </dsp:nvSpPr>
      <dsp:spPr>
        <a:xfrm>
          <a:off x="351001" y="464659"/>
          <a:ext cx="1760343" cy="619545"/>
        </a:xfrm>
        <a:prstGeom prst="roundRect">
          <a:avLst/>
        </a:prstGeom>
        <a:solidFill>
          <a:srgbClr val="FFBD5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</a:rPr>
            <a:t>CHAUX HUMIDE</a:t>
          </a:r>
        </a:p>
      </dsp:txBody>
      <dsp:txXfrm>
        <a:off x="381245" y="494903"/>
        <a:ext cx="1699855" cy="559057"/>
      </dsp:txXfrm>
    </dsp:sp>
    <dsp:sp modelId="{105C29EB-9B70-4D95-88A3-DCA042B06AAB}">
      <dsp:nvSpPr>
        <dsp:cNvPr id="0" name=""/>
        <dsp:cNvSpPr/>
      </dsp:nvSpPr>
      <dsp:spPr>
        <a:xfrm>
          <a:off x="2257337" y="464659"/>
          <a:ext cx="2167460" cy="619545"/>
        </a:xfrm>
        <a:prstGeom prst="roundRect">
          <a:avLst/>
        </a:prstGeom>
        <a:solidFill>
          <a:srgbClr val="FF9B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</a:rPr>
            <a:t>CARBONATE SEC</a:t>
          </a:r>
        </a:p>
      </dsp:txBody>
      <dsp:txXfrm>
        <a:off x="2287581" y="494903"/>
        <a:ext cx="2106972" cy="559057"/>
      </dsp:txXfrm>
    </dsp:sp>
    <dsp:sp modelId="{86032DEA-F8A0-4E21-8C01-7584C3452AC1}">
      <dsp:nvSpPr>
        <dsp:cNvPr id="0" name=""/>
        <dsp:cNvSpPr/>
      </dsp:nvSpPr>
      <dsp:spPr>
        <a:xfrm>
          <a:off x="4572197" y="466338"/>
          <a:ext cx="1980527" cy="619545"/>
        </a:xfrm>
        <a:prstGeom prst="roundRect">
          <a:avLst/>
        </a:prstGeom>
        <a:solidFill>
          <a:srgbClr val="E287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</a:rPr>
            <a:t>CHAUX      VIVE</a:t>
          </a:r>
        </a:p>
      </dsp:txBody>
      <dsp:txXfrm>
        <a:off x="4602441" y="496582"/>
        <a:ext cx="1920039" cy="559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BDD9-83E4-46B6-A1AA-54C42873925B}">
      <dsp:nvSpPr>
        <dsp:cNvPr id="0" name=""/>
        <dsp:cNvSpPr/>
      </dsp:nvSpPr>
      <dsp:spPr>
        <a:xfrm>
          <a:off x="266648" y="0"/>
          <a:ext cx="7241540" cy="452596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46E17F-A9A4-400B-BF06-0D8EE88B4727}">
      <dsp:nvSpPr>
        <dsp:cNvPr id="0" name=""/>
        <dsp:cNvSpPr/>
      </dsp:nvSpPr>
      <dsp:spPr>
        <a:xfrm>
          <a:off x="979940" y="3365506"/>
          <a:ext cx="166555" cy="166555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EC5C8-5B98-4BB3-BBA5-9604366CE181}">
      <dsp:nvSpPr>
        <dsp:cNvPr id="0" name=""/>
        <dsp:cNvSpPr/>
      </dsp:nvSpPr>
      <dsp:spPr>
        <a:xfrm>
          <a:off x="823273" y="3556991"/>
          <a:ext cx="1428531" cy="860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5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annuelles</a:t>
          </a:r>
        </a:p>
      </dsp:txBody>
      <dsp:txXfrm>
        <a:off x="823273" y="3556991"/>
        <a:ext cx="1428531" cy="860763"/>
      </dsp:txXfrm>
    </dsp:sp>
    <dsp:sp modelId="{A085D9F6-0429-4E43-BB57-8A46937C097B}">
      <dsp:nvSpPr>
        <dsp:cNvPr id="0" name=""/>
        <dsp:cNvSpPr/>
      </dsp:nvSpPr>
      <dsp:spPr>
        <a:xfrm>
          <a:off x="1881512" y="2499236"/>
          <a:ext cx="260695" cy="260695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-333530"/>
                <a:satOff val="-30411"/>
                <a:lumOff val="214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-333530"/>
                <a:satOff val="-30411"/>
                <a:lumOff val="214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-333530"/>
                <a:satOff val="-30411"/>
                <a:lumOff val="214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EF5D61-6088-486E-AE5F-6282F2959863}">
      <dsp:nvSpPr>
        <dsp:cNvPr id="0" name=""/>
        <dsp:cNvSpPr/>
      </dsp:nvSpPr>
      <dsp:spPr>
        <a:xfrm>
          <a:off x="1821874" y="2900216"/>
          <a:ext cx="1726077" cy="162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3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bisannuelles</a:t>
          </a:r>
        </a:p>
      </dsp:txBody>
      <dsp:txXfrm>
        <a:off x="1821874" y="2900216"/>
        <a:ext cx="1726077" cy="1625746"/>
      </dsp:txXfrm>
    </dsp:sp>
    <dsp:sp modelId="{A5ADA627-1C54-49BF-9660-CD090A37A842}">
      <dsp:nvSpPr>
        <dsp:cNvPr id="0" name=""/>
        <dsp:cNvSpPr/>
      </dsp:nvSpPr>
      <dsp:spPr>
        <a:xfrm>
          <a:off x="3040158" y="1808574"/>
          <a:ext cx="347593" cy="347593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-667059"/>
                <a:satOff val="-60822"/>
                <a:lumOff val="429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-667059"/>
                <a:satOff val="-60822"/>
                <a:lumOff val="429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-667059"/>
                <a:satOff val="-60822"/>
                <a:lumOff val="429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92994A-0EAC-4D12-BB5A-EB506CFD03C3}">
      <dsp:nvSpPr>
        <dsp:cNvPr id="0" name=""/>
        <dsp:cNvSpPr/>
      </dsp:nvSpPr>
      <dsp:spPr>
        <a:xfrm>
          <a:off x="3154585" y="2260856"/>
          <a:ext cx="1752304" cy="624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83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vivaces herbacées</a:t>
          </a:r>
        </a:p>
      </dsp:txBody>
      <dsp:txXfrm>
        <a:off x="3154585" y="2260856"/>
        <a:ext cx="1752304" cy="624782"/>
      </dsp:txXfrm>
    </dsp:sp>
    <dsp:sp modelId="{8424F621-95E8-4BB6-BB65-186508B3FB19}">
      <dsp:nvSpPr>
        <dsp:cNvPr id="0" name=""/>
        <dsp:cNvSpPr/>
      </dsp:nvSpPr>
      <dsp:spPr>
        <a:xfrm>
          <a:off x="4387085" y="1269080"/>
          <a:ext cx="448975" cy="448975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-667059"/>
                <a:satOff val="-60822"/>
                <a:lumOff val="429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-667059"/>
                <a:satOff val="-60822"/>
                <a:lumOff val="429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-667059"/>
                <a:satOff val="-60822"/>
                <a:lumOff val="429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9FD509-B109-4B5A-9A86-F1AED06B3744}">
      <dsp:nvSpPr>
        <dsp:cNvPr id="0" name=""/>
        <dsp:cNvSpPr/>
      </dsp:nvSpPr>
      <dsp:spPr>
        <a:xfrm>
          <a:off x="4556059" y="1900803"/>
          <a:ext cx="1761200" cy="744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903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vivaces arbustives</a:t>
          </a:r>
        </a:p>
      </dsp:txBody>
      <dsp:txXfrm>
        <a:off x="4556059" y="1900803"/>
        <a:ext cx="1761200" cy="744847"/>
      </dsp:txXfrm>
    </dsp:sp>
    <dsp:sp modelId="{2891607C-96D3-4F99-A466-3FCCA8B5BE5B}">
      <dsp:nvSpPr>
        <dsp:cNvPr id="0" name=""/>
        <dsp:cNvSpPr/>
      </dsp:nvSpPr>
      <dsp:spPr>
        <a:xfrm>
          <a:off x="5773840" y="908813"/>
          <a:ext cx="572081" cy="572081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-333530"/>
                <a:satOff val="-30411"/>
                <a:lumOff val="214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-333530"/>
                <a:satOff val="-30411"/>
                <a:lumOff val="214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-333530"/>
                <a:satOff val="-30411"/>
                <a:lumOff val="214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267409-5154-4B03-87B4-8DFC4197909C}">
      <dsp:nvSpPr>
        <dsp:cNvPr id="0" name=""/>
        <dsp:cNvSpPr/>
      </dsp:nvSpPr>
      <dsp:spPr>
        <a:xfrm>
          <a:off x="5438593" y="1468754"/>
          <a:ext cx="2357831" cy="81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13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arborescentes</a:t>
          </a:r>
        </a:p>
      </dsp:txBody>
      <dsp:txXfrm>
        <a:off x="5438593" y="1468754"/>
        <a:ext cx="2357831" cy="81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4CB627E-0D92-48C1-A2C3-6D345DA0FF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CC7847E-4239-44E7-9265-BAED21B535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E810D-C18D-4A8F-A028-438E9EC79B8A}" type="datetime1">
              <a:rPr lang="fr-FR" smtClean="0"/>
              <a:t>14/11/2024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27372B-D051-45D1-8AE1-677D2C6B3F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575A1-B11C-4C66-B9AB-62DDDAAF7A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D34AD-30F3-4930-9922-F7934CC4C6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740928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421682"/>
            <a:ext cx="5486400" cy="30861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681512"/>
            <a:ext cx="5486400" cy="3902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457200" y="8704800"/>
            <a:ext cx="2971800" cy="3031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728A54B-E1C0-4DD7-B6A0-DD4AFD29E9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263" y="8026350"/>
            <a:ext cx="868324" cy="917124"/>
          </a:xfrm>
          <a:prstGeom prst="rect">
            <a:avLst/>
          </a:prstGeom>
        </p:spPr>
      </p:pic>
      <p:sp>
        <p:nvSpPr>
          <p:cNvPr id="10" name="Espace réservé de l'en-tête 6">
            <a:extLst>
              <a:ext uri="{FF2B5EF4-FFF2-40B4-BE49-F238E27FC236}">
                <a16:creationId xmlns:a16="http://schemas.microsoft.com/office/drawing/2014/main" id="{F96DB872-3D38-4D83-BA3C-9AB3B34DCBAC}"/>
              </a:ext>
            </a:extLst>
          </p:cNvPr>
          <p:cNvSpPr txBox="1">
            <a:spLocks/>
          </p:cNvSpPr>
          <p:nvPr/>
        </p:nvSpPr>
        <p:spPr>
          <a:xfrm>
            <a:off x="294652" y="307248"/>
            <a:ext cx="4229100" cy="458788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latin typeface="Verdana" panose="020B0604030504040204" pitchFamily="34" charset="0"/>
                <a:ea typeface="Verdana" panose="020B0604030504040204" pitchFamily="34" charset="0"/>
              </a:rPr>
              <a:t>Séminaire du 24/11/2021</a:t>
            </a:r>
          </a:p>
        </p:txBody>
      </p:sp>
    </p:spTree>
    <p:extLst>
      <p:ext uri="{BB962C8B-B14F-4D97-AF65-F5344CB8AC3E}">
        <p14:creationId xmlns:p14="http://schemas.microsoft.com/office/powerpoint/2010/main" val="3141276275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lnSpc>
        <a:spcPct val="100000"/>
      </a:lnSpc>
      <a:spcBef>
        <a:spcPts val="600"/>
      </a:spcBef>
      <a:spcAft>
        <a:spcPts val="0"/>
      </a:spcAft>
      <a:defRPr sz="1050" kern="1200">
        <a:solidFill>
          <a:schemeClr val="tx1"/>
        </a:solidFill>
        <a:latin typeface="Verdana" panose="020B0604030504040204" pitchFamily="34" charset="0"/>
        <a:ea typeface="Verdana" panose="020B0604030504040204" pitchFamily="34" charset="0"/>
        <a:cs typeface="+mn-cs"/>
      </a:defRPr>
    </a:lvl1pPr>
    <a:lvl2pPr marL="457200" algn="l" defTabSz="914400" rtl="0" eaLnBrk="1" latinLnBrk="0" hangingPunct="1">
      <a:lnSpc>
        <a:spcPct val="100000"/>
      </a:lnSpc>
      <a:spcBef>
        <a:spcPts val="600"/>
      </a:spcBef>
      <a:spcAft>
        <a:spcPts val="0"/>
      </a:spcAft>
      <a:defRPr sz="1050" kern="1200">
        <a:solidFill>
          <a:schemeClr val="tx1"/>
        </a:solidFill>
        <a:latin typeface="Verdana" panose="020B0604030504040204" pitchFamily="34" charset="0"/>
        <a:ea typeface="Verdana" panose="020B0604030504040204" pitchFamily="34" charset="0"/>
        <a:cs typeface="+mn-cs"/>
      </a:defRPr>
    </a:lvl2pPr>
    <a:lvl3pPr marL="914400" algn="l" defTabSz="914400" rtl="0" eaLnBrk="1" latinLnBrk="0" hangingPunct="1">
      <a:lnSpc>
        <a:spcPct val="100000"/>
      </a:lnSpc>
      <a:spcBef>
        <a:spcPts val="600"/>
      </a:spcBef>
      <a:spcAft>
        <a:spcPts val="0"/>
      </a:spcAft>
      <a:defRPr sz="1050" kern="1200">
        <a:solidFill>
          <a:schemeClr val="tx1"/>
        </a:solidFill>
        <a:latin typeface="Verdana" panose="020B0604030504040204" pitchFamily="34" charset="0"/>
        <a:ea typeface="Verdana" panose="020B0604030504040204" pitchFamily="34" charset="0"/>
        <a:cs typeface="+mn-cs"/>
      </a:defRPr>
    </a:lvl3pPr>
    <a:lvl4pPr marL="1371600" algn="l" defTabSz="914400" rtl="0" eaLnBrk="1" latinLnBrk="0" hangingPunct="1">
      <a:lnSpc>
        <a:spcPct val="100000"/>
      </a:lnSpc>
      <a:spcBef>
        <a:spcPts val="600"/>
      </a:spcBef>
      <a:spcAft>
        <a:spcPts val="0"/>
      </a:spcAft>
      <a:defRPr sz="1050" kern="1200">
        <a:solidFill>
          <a:schemeClr val="tx1"/>
        </a:solidFill>
        <a:latin typeface="Verdana" panose="020B0604030504040204" pitchFamily="34" charset="0"/>
        <a:ea typeface="Verdana" panose="020B0604030504040204" pitchFamily="34" charset="0"/>
        <a:cs typeface="+mn-cs"/>
      </a:defRPr>
    </a:lvl4pPr>
    <a:lvl5pPr marL="1828800" algn="l" defTabSz="914400" rtl="0" eaLnBrk="1" latinLnBrk="0" hangingPunct="1">
      <a:lnSpc>
        <a:spcPct val="100000"/>
      </a:lnSpc>
      <a:spcBef>
        <a:spcPts val="600"/>
      </a:spcBef>
      <a:spcAft>
        <a:spcPts val="0"/>
      </a:spcAft>
      <a:defRPr sz="1050" kern="1200">
        <a:solidFill>
          <a:schemeClr val="tx1"/>
        </a:solidFill>
        <a:latin typeface="Verdana" panose="020B0604030504040204" pitchFamily="34" charset="0"/>
        <a:ea typeface="Verdana" panose="020B060403050404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</a:t>
            </a:r>
            <a:r>
              <a:rPr lang="fr-FR" baseline="0" dirty="0"/>
              <a:t> de l’image :</a:t>
            </a:r>
          </a:p>
          <a:p>
            <a:r>
              <a:rPr lang="fr-FR" baseline="0" dirty="0"/>
              <a:t>Hauteur = 11,66 cm (1377 pixels)</a:t>
            </a:r>
          </a:p>
          <a:p>
            <a:r>
              <a:rPr lang="fr-FR" baseline="0" dirty="0"/>
              <a:t>Largeur = 31,87 cm (3764 pixels)</a:t>
            </a:r>
          </a:p>
          <a:p>
            <a:endParaRPr lang="fr-FR" baseline="0" dirty="0"/>
          </a:p>
          <a:p>
            <a:r>
              <a:rPr lang="fr-FR" baseline="0" dirty="0"/>
              <a:t>Codes couleur RVB :</a:t>
            </a:r>
          </a:p>
          <a:p>
            <a:r>
              <a:rPr lang="fr-FR" baseline="0" dirty="0"/>
              <a:t>Vert : 128 186 39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689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6095A85B-D76B-4FAF-902D-FE6DF48276CE}" type="slidenum">
              <a:rPr lang="fr-FR" sz="1300"/>
              <a:pPr defTabSz="990478"/>
              <a:t>15</a:t>
            </a:fld>
            <a:endParaRPr lang="fr-FR" sz="13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16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Leur faire calculer leur rendement en herbe (diapos suivantes: bilan fourrager simplifié)</a:t>
            </a:r>
          </a:p>
        </p:txBody>
      </p:sp>
    </p:spTree>
    <p:extLst>
      <p:ext uri="{BB962C8B-B14F-4D97-AF65-F5344CB8AC3E}">
        <p14:creationId xmlns:p14="http://schemas.microsoft.com/office/powerpoint/2010/main" val="1756879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17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Estimer l’objectif de production selon la capacité du sol.</a:t>
            </a:r>
          </a:p>
        </p:txBody>
      </p:sp>
    </p:spTree>
    <p:extLst>
      <p:ext uri="{BB962C8B-B14F-4D97-AF65-F5344CB8AC3E}">
        <p14:creationId xmlns:p14="http://schemas.microsoft.com/office/powerpoint/2010/main" val="1444725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Commencer par les besoins en azote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Plusieurs postes à prendre en compte dans le bilan azoté: contribution du sol, contribution légumineuses et contribution pâturage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327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19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4247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20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fr-FR" dirty="0"/>
              <a:t>Plaquette fertiliser ses prairies</a:t>
            </a:r>
          </a:p>
          <a:p>
            <a:r>
              <a:rPr lang="fr-FR" dirty="0"/>
              <a:t>Plusieurs postes à prendre en compte dans le bilan azoté: contribution du sol, contribution légumineuses et contribution pâturage</a:t>
            </a:r>
          </a:p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6670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21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0048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22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CAU : pour la part nourrir le sol</a:t>
            </a:r>
          </a:p>
        </p:txBody>
      </p:sp>
    </p:spTree>
    <p:extLst>
      <p:ext uri="{BB962C8B-B14F-4D97-AF65-F5344CB8AC3E}">
        <p14:creationId xmlns:p14="http://schemas.microsoft.com/office/powerpoint/2010/main" val="2830846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23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Toujours un minimum de 3 semaines entre l’apport et la date d’exportation au printemps</a:t>
            </a:r>
          </a:p>
          <a:p>
            <a:pPr eaLnBrk="1" hangingPunct="1"/>
            <a:r>
              <a:rPr lang="fr-FR" altLang="fr-FR" dirty="0"/>
              <a:t>En dessous de 50 unités : pas pertinent et pas rentable de fractionner les apports</a:t>
            </a:r>
          </a:p>
          <a:p>
            <a:pPr eaLnBrk="1" hangingPunct="1"/>
            <a:r>
              <a:rPr lang="fr-FR" altLang="fr-FR" dirty="0"/>
              <a:t>Fractionnement conseillé pour les doses conséquentes (&gt;100 unités) rarement justifié sur les 1</a:t>
            </a:r>
            <a:r>
              <a:rPr lang="fr-FR" altLang="fr-FR" baseline="30000" dirty="0"/>
              <a:t>er</a:t>
            </a:r>
            <a:r>
              <a:rPr lang="fr-FR" altLang="fr-FR" dirty="0"/>
              <a:t> cycles</a:t>
            </a:r>
          </a:p>
          <a:p>
            <a:pPr eaLnBrk="1" hangingPunct="1"/>
            <a:r>
              <a:rPr lang="fr-FR" altLang="fr-FR" dirty="0"/>
              <a:t>Fractionnement conseillé pour les situations avec des risques de lixiviations (zone très superficiel, texture très grossière dans des zones fréquemment arrosée en sortie d’hiver)</a:t>
            </a:r>
            <a:endParaRPr lang="fr-FR" dirty="0"/>
          </a:p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273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25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altLang="fr-FR" dirty="0"/>
              <a:t>La présence de Légumineuses n’est pas toujours suffisantes pour alimenter la Gaminée en N. </a:t>
            </a:r>
            <a:r>
              <a:rPr lang="fr-FR" altLang="fr-FR" dirty="0">
                <a:sym typeface="Wingdings" panose="05000000000000000000" pitchFamily="2" charset="2"/>
              </a:rPr>
              <a:t> contribution</a:t>
            </a:r>
            <a:endParaRPr lang="fr-FR" altLang="fr-FR" dirty="0"/>
          </a:p>
          <a:p>
            <a:pPr eaLnBrk="1" hangingPunct="1"/>
            <a:r>
              <a:rPr lang="fr-FR" altLang="fr-FR" dirty="0"/>
              <a:t> Les légumineuses via leur fixation symbiotique suffisent à nourrir les graminées dès lors que leur présence dépasse 40% au printemps </a:t>
            </a:r>
          </a:p>
          <a:p>
            <a:pPr eaLnBrk="1" hangingPunct="1"/>
            <a:r>
              <a:rPr lang="fr-FR" altLang="fr-FR" dirty="0"/>
              <a:t> Apports d’azote de petite dose ((30-40 unités) justifié au printemps qui suit si la réglementation locale le permet </a:t>
            </a:r>
            <a:r>
              <a:rPr lang="fr-FR" altLang="fr-FR" dirty="0">
                <a:sym typeface="Wingdings" panose="05000000000000000000" pitchFamily="2" charset="2"/>
              </a:rPr>
              <a:t> booste la production du 1</a:t>
            </a:r>
            <a:r>
              <a:rPr lang="fr-FR" altLang="fr-FR" baseline="30000" dirty="0">
                <a:sym typeface="Wingdings" panose="05000000000000000000" pitchFamily="2" charset="2"/>
              </a:rPr>
              <a:t>er</a:t>
            </a:r>
            <a:r>
              <a:rPr lang="fr-FR" altLang="fr-FR" dirty="0">
                <a:sym typeface="Wingdings" panose="05000000000000000000" pitchFamily="2" charset="2"/>
              </a:rPr>
              <a:t> cycle avant que les légumineuses se réveillent</a:t>
            </a:r>
          </a:p>
          <a:p>
            <a:pPr eaLnBrk="1" hangingPunct="1"/>
            <a:r>
              <a:rPr lang="fr-FR" altLang="fr-FR" dirty="0">
                <a:sym typeface="Wingdings" panose="05000000000000000000" pitchFamily="2" charset="2"/>
              </a:rPr>
              <a:t> Si légumineuse &lt;40 au printemps : </a:t>
            </a:r>
            <a:r>
              <a:rPr lang="fr-FR" altLang="fr-FR" dirty="0" err="1">
                <a:sym typeface="Wingdings" panose="05000000000000000000" pitchFamily="2" charset="2"/>
              </a:rPr>
              <a:t>cf</a:t>
            </a:r>
            <a:r>
              <a:rPr lang="fr-FR" altLang="fr-FR" dirty="0">
                <a:sym typeface="Wingdings" panose="05000000000000000000" pitchFamily="2" charset="2"/>
              </a:rPr>
              <a:t> </a:t>
            </a:r>
            <a:r>
              <a:rPr lang="fr-FR" altLang="fr-FR" dirty="0" err="1">
                <a:sym typeface="Wingdings" panose="05000000000000000000" pitchFamily="2" charset="2"/>
              </a:rPr>
              <a:t>abbaque</a:t>
            </a:r>
            <a:r>
              <a:rPr lang="fr-FR" altLang="fr-FR" dirty="0">
                <a:sym typeface="Wingdings" panose="05000000000000000000" pitchFamily="2" charset="2"/>
              </a:rPr>
              <a:t> pour quantifier la contribution des légumineuses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509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85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26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altLang="fr-FR" dirty="0"/>
              <a:t>Apports d’azote de petite dose ((30-40 unités) justifié au printemps qui suit si la réglementation locale le permet </a:t>
            </a:r>
            <a:r>
              <a:rPr lang="fr-FR" altLang="fr-FR" dirty="0">
                <a:sym typeface="Wingdings" panose="05000000000000000000" pitchFamily="2" charset="2"/>
              </a:rPr>
              <a:t> booste la production du 1</a:t>
            </a:r>
            <a:r>
              <a:rPr lang="fr-FR" altLang="fr-FR" baseline="30000" dirty="0">
                <a:sym typeface="Wingdings" panose="05000000000000000000" pitchFamily="2" charset="2"/>
              </a:rPr>
              <a:t>er</a:t>
            </a:r>
            <a:r>
              <a:rPr lang="fr-FR" altLang="fr-FR" dirty="0">
                <a:sym typeface="Wingdings" panose="05000000000000000000" pitchFamily="2" charset="2"/>
              </a:rPr>
              <a:t> cycle avant que les légumineuses se réveillent</a:t>
            </a:r>
          </a:p>
          <a:p>
            <a:pPr eaLnBrk="1" hangingPunct="1"/>
            <a:r>
              <a:rPr lang="fr-FR" altLang="fr-FR" dirty="0">
                <a:sym typeface="Wingdings" panose="05000000000000000000" pitchFamily="2" charset="2"/>
              </a:rPr>
              <a:t> Si légumineuse &lt;40 au printemps : </a:t>
            </a:r>
            <a:r>
              <a:rPr lang="fr-FR" altLang="fr-FR" dirty="0" err="1">
                <a:sym typeface="Wingdings" panose="05000000000000000000" pitchFamily="2" charset="2"/>
              </a:rPr>
              <a:t>cf</a:t>
            </a:r>
            <a:r>
              <a:rPr lang="fr-FR" altLang="fr-FR" dirty="0">
                <a:sym typeface="Wingdings" panose="05000000000000000000" pitchFamily="2" charset="2"/>
              </a:rPr>
              <a:t> </a:t>
            </a:r>
            <a:r>
              <a:rPr lang="fr-FR" altLang="fr-FR" dirty="0" err="1">
                <a:sym typeface="Wingdings" panose="05000000000000000000" pitchFamily="2" charset="2"/>
              </a:rPr>
              <a:t>abbaque</a:t>
            </a:r>
            <a:r>
              <a:rPr lang="fr-FR" altLang="fr-FR" dirty="0">
                <a:sym typeface="Wingdings" panose="05000000000000000000" pitchFamily="2" charset="2"/>
              </a:rPr>
              <a:t> pour quantifier la contribution des légumineuses</a:t>
            </a:r>
            <a:endParaRPr lang="fr-FR" altLang="fr-FR" dirty="0"/>
          </a:p>
          <a:p>
            <a:pPr eaLnBrk="1" hangingPunct="1"/>
            <a:endParaRPr lang="fr-FR" dirty="0"/>
          </a:p>
          <a:p>
            <a:pPr eaLnBrk="1" hangingPunct="1"/>
            <a:r>
              <a:rPr lang="fr-FR" dirty="0"/>
              <a:t>Le premier facteur de stimulation de la pousse au printemps, c’est le déprimage (tallage, récolte herbe d’hiver, etc.) L’apport pourra se faire juste après. Tout ce qu’on ramasse avant le 1</a:t>
            </a:r>
            <a:r>
              <a:rPr lang="fr-FR" baseline="30000" dirty="0"/>
              <a:t>er</a:t>
            </a:r>
            <a:r>
              <a:rPr lang="fr-FR" dirty="0"/>
              <a:t> mars, c’est du bonus.</a:t>
            </a:r>
          </a:p>
        </p:txBody>
      </p:sp>
    </p:spTree>
    <p:extLst>
      <p:ext uri="{BB962C8B-B14F-4D97-AF65-F5344CB8AC3E}">
        <p14:creationId xmlns:p14="http://schemas.microsoft.com/office/powerpoint/2010/main" val="1411348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27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Augmentation quantité herbe produite: fonctionnement sol, apport autres éléments, accessibilité azote, etc.</a:t>
            </a:r>
          </a:p>
          <a:p>
            <a:pPr eaLnBrk="1" hangingPunct="1"/>
            <a:r>
              <a:rPr lang="fr-FR" dirty="0"/>
              <a:t>Mais PAS réduction du temps de pousse, le temps de pousse de l’herbe pour la récolter au bon stade reste fonction de la météo.</a:t>
            </a:r>
          </a:p>
        </p:txBody>
      </p:sp>
    </p:spTree>
    <p:extLst>
      <p:ext uri="{BB962C8B-B14F-4D97-AF65-F5344CB8AC3E}">
        <p14:creationId xmlns:p14="http://schemas.microsoft.com/office/powerpoint/2010/main" val="4175554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28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Restitution au pâturage: interaction animal-plante bénéfique pour le fonctionnement du sol.</a:t>
            </a:r>
          </a:p>
          <a:p>
            <a:pPr eaLnBrk="1" hangingPunct="1"/>
            <a:r>
              <a:rPr lang="fr-FR" dirty="0"/>
              <a:t>On retrouve l’histoire du fractionnement: pâturage </a:t>
            </a:r>
            <a:r>
              <a:rPr lang="fr-FR" dirty="0">
                <a:sym typeface="Wingdings" panose="05000000000000000000" pitchFamily="2" charset="2"/>
              </a:rPr>
              <a:t> apport constant</a:t>
            </a:r>
            <a:endParaRPr lang="fr-FR" dirty="0"/>
          </a:p>
          <a:p>
            <a:pPr eaLnBrk="1" hangingPunct="1"/>
            <a:r>
              <a:rPr lang="fr-FR" dirty="0"/>
              <a:t>De plus, la MAT dépend aussi beaucoup du stade des graminées. La fertilisation reste un levier pour maintenir une fertilité du sol, mais attention au gaspillage: diapo suivante.</a:t>
            </a:r>
          </a:p>
          <a:p>
            <a:pPr eaLnBrk="1" hangingPunct="1"/>
            <a:r>
              <a:rPr lang="fr-FR" dirty="0"/>
              <a:t>Digestibilité: dépend du stade des graminées et pas de la fertilisation.</a:t>
            </a:r>
          </a:p>
        </p:txBody>
      </p:sp>
    </p:spTree>
    <p:extLst>
      <p:ext uri="{BB962C8B-B14F-4D97-AF65-F5344CB8AC3E}">
        <p14:creationId xmlns:p14="http://schemas.microsoft.com/office/powerpoint/2010/main" val="2206158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29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Evolution de la digestibilité: pas de différence significative selon la fertilisation </a:t>
            </a:r>
            <a:r>
              <a:rPr lang="fr-FR" dirty="0">
                <a:sym typeface="Wingdings" panose="05000000000000000000" pitchFamily="2" charset="2"/>
              </a:rPr>
              <a:t> en cause le mois et le cycle de l’herbe.</a:t>
            </a:r>
          </a:p>
          <a:p>
            <a:pPr eaLnBrk="1" hangingPunct="1"/>
            <a:r>
              <a:rPr lang="fr-FR" dirty="0">
                <a:sym typeface="Wingdings" panose="05000000000000000000" pitchFamily="2" charset="2"/>
              </a:rPr>
              <a:t>Globalement: les performances individuelles sont maintenues si augmentation de la surface offerte lorsqu’on réduit la fertilisation.</a:t>
            </a:r>
          </a:p>
          <a:p>
            <a:pPr eaLnBrk="1" hangingPunct="1"/>
            <a:r>
              <a:rPr lang="fr-FR" dirty="0">
                <a:sym typeface="Wingdings" panose="05000000000000000000" pitchFamily="2" charset="2"/>
              </a:rPr>
              <a:t>Raisonner la </a:t>
            </a:r>
            <a:r>
              <a:rPr lang="fr-FR" dirty="0" err="1">
                <a:sym typeface="Wingdings" panose="05000000000000000000" pitchFamily="2" charset="2"/>
              </a:rPr>
              <a:t>ferti</a:t>
            </a:r>
            <a:r>
              <a:rPr lang="fr-FR" dirty="0">
                <a:sym typeface="Wingdings" panose="05000000000000000000" pitchFamily="2" charset="2"/>
              </a:rPr>
              <a:t> selon: surface accessible, nb jours pâturage, taux de légumineuses</a:t>
            </a:r>
          </a:p>
          <a:p>
            <a:pPr eaLnBrk="1" hangingPunct="1"/>
            <a:r>
              <a:rPr lang="fr-FR" dirty="0">
                <a:sym typeface="Wingdings" panose="05000000000000000000" pitchFamily="2" charset="2"/>
              </a:rPr>
              <a:t>Soit selon l’objectif de production d’herbe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940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30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577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 de l’image :</a:t>
            </a:r>
          </a:p>
          <a:p>
            <a:r>
              <a:rPr lang="fr-FR" dirty="0"/>
              <a:t>Hauteur = 19,05 cm (2250 pixels)</a:t>
            </a:r>
          </a:p>
          <a:p>
            <a:r>
              <a:rPr lang="fr-FR" dirty="0"/>
              <a:t>Largeur = 8,21 cm (970 pixels)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4275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Visuel : plante vertes pâle à jaune sur la pointe des feuilles  </a:t>
            </a:r>
            <a:r>
              <a:rPr lang="fr-FR" altLang="fr-FR" dirty="0">
                <a:sym typeface="Wingdings" panose="05000000000000000000" pitchFamily="2" charset="2"/>
              </a:rPr>
              <a:t> trop tard pour le cycle concerné, nécessité de prévoir en amont</a:t>
            </a:r>
          </a:p>
          <a:p>
            <a:pPr eaLnBrk="1" hangingPunct="1"/>
            <a:r>
              <a:rPr lang="fr-FR" altLang="fr-FR" dirty="0">
                <a:sym typeface="Wingdings" panose="05000000000000000000" pitchFamily="2" charset="2"/>
              </a:rPr>
              <a:t> Caler les apports avant les pluies pour améliorer la valorisation vraies pour les 1</a:t>
            </a:r>
            <a:r>
              <a:rPr lang="fr-FR" altLang="fr-FR" baseline="30000" dirty="0">
                <a:sym typeface="Wingdings" panose="05000000000000000000" pitchFamily="2" charset="2"/>
              </a:rPr>
              <a:t>er</a:t>
            </a:r>
            <a:r>
              <a:rPr lang="fr-FR" altLang="fr-FR" dirty="0">
                <a:sym typeface="Wingdings" panose="05000000000000000000" pitchFamily="2" charset="2"/>
              </a:rPr>
              <a:t> apports et les apports suivant notamment lorsque les température sont plus importantes et les précipitations moins fréquente et moins abondante car risque de volatilisation </a:t>
            </a:r>
            <a:r>
              <a:rPr lang="fr-FR" altLang="fr-FR" dirty="0" err="1">
                <a:sym typeface="Wingdings" panose="05000000000000000000" pitchFamily="2" charset="2"/>
              </a:rPr>
              <a:t>amoniacale</a:t>
            </a:r>
            <a:endParaRPr lang="fr-FR" alt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632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 Les espèces fourrages traduisent très mal les carences en P et K </a:t>
            </a:r>
          </a:p>
          <a:p>
            <a:pPr eaLnBrk="1" hangingPunct="1"/>
            <a:r>
              <a:rPr lang="fr-FR" altLang="fr-FR" dirty="0"/>
              <a:t> On ne s’en rend pas comptes</a:t>
            </a:r>
          </a:p>
          <a:p>
            <a:pPr eaLnBrk="1" hangingPunct="1"/>
            <a:r>
              <a:rPr lang="fr-FR" altLang="fr-FR" dirty="0"/>
              <a:t>Se traduit par une diminution de rendement</a:t>
            </a:r>
          </a:p>
          <a:p>
            <a:pPr eaLnBrk="1" hangingPunct="1"/>
            <a:r>
              <a:rPr lang="fr-FR" altLang="fr-FR" dirty="0"/>
              <a:t> Phosphore et potassium sont souvent les 1</a:t>
            </a:r>
            <a:r>
              <a:rPr lang="fr-FR" altLang="fr-FR" baseline="30000" dirty="0"/>
              <a:t>er</a:t>
            </a:r>
            <a:r>
              <a:rPr lang="fr-FR" altLang="fr-FR" dirty="0"/>
              <a:t> facteurs limitants au rendement (pas l’azote)</a:t>
            </a:r>
          </a:p>
          <a:p>
            <a:pPr eaLnBrk="1" hangingPunct="1"/>
            <a:r>
              <a:rPr lang="fr-FR" altLang="fr-FR" dirty="0"/>
              <a:t> </a:t>
            </a:r>
            <a:r>
              <a:rPr lang="fr-FR" altLang="fr-FR" dirty="0">
                <a:sym typeface="Wingdings" panose="05000000000000000000" pitchFamily="2" charset="2"/>
              </a:rPr>
              <a:t> </a:t>
            </a:r>
            <a:r>
              <a:rPr lang="fr-FR" altLang="fr-FR" dirty="0" err="1">
                <a:sym typeface="Wingdings" panose="05000000000000000000" pitchFamily="2" charset="2"/>
              </a:rPr>
              <a:t>Etre</a:t>
            </a:r>
            <a:r>
              <a:rPr lang="fr-FR" altLang="fr-FR" dirty="0">
                <a:sym typeface="Wingdings" panose="05000000000000000000" pitchFamily="2" charset="2"/>
              </a:rPr>
              <a:t> vigilant sur les apports et les exports</a:t>
            </a:r>
          </a:p>
          <a:p>
            <a:pPr eaLnBrk="1" hangingPunct="1"/>
            <a:r>
              <a:rPr lang="fr-FR" altLang="fr-FR" dirty="0">
                <a:sym typeface="Wingdings" panose="05000000000000000000" pitchFamily="2" charset="2"/>
              </a:rPr>
              <a:t> si sol bien pourvu les risques de </a:t>
            </a:r>
            <a:r>
              <a:rPr lang="fr-FR" altLang="fr-FR" dirty="0" err="1">
                <a:sym typeface="Wingdings" panose="05000000000000000000" pitchFamily="2" charset="2"/>
              </a:rPr>
              <a:t>carrence</a:t>
            </a:r>
            <a:r>
              <a:rPr lang="fr-FR" altLang="fr-FR" dirty="0">
                <a:sym typeface="Wingdings" panose="05000000000000000000" pitchFamily="2" charset="2"/>
              </a:rPr>
              <a:t> nul pour un temps données car épuisement des stocks du sol qui ne sont pas compensé</a:t>
            </a:r>
            <a:endParaRPr lang="fr-FR" altLang="fr-FR" dirty="0"/>
          </a:p>
          <a:p>
            <a:pPr eaLnBrk="1" hangingPunct="1"/>
            <a:r>
              <a:rPr lang="fr-FR" altLang="fr-FR" dirty="0"/>
              <a:t> PT : faire des analyses de terre</a:t>
            </a:r>
          </a:p>
          <a:p>
            <a:pPr eaLnBrk="1" hangingPunct="1"/>
            <a:r>
              <a:rPr lang="fr-FR" altLang="fr-FR" dirty="0"/>
              <a:t> PP : faire des analyses de plantes</a:t>
            </a:r>
          </a:p>
          <a:p>
            <a:pPr eaLnBrk="1" hangingPunct="1"/>
            <a:r>
              <a:rPr lang="fr-FR" altLang="fr-FR" dirty="0"/>
              <a:t>Possibilité de faire des analyse d’herbe pour les PT de plus de 2 ans.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3651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34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6319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35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altLang="fr-FR" dirty="0"/>
              <a:t>Méthode COMIFER basé sur l’analyse de terre n’est pas utilisable / interprétable</a:t>
            </a:r>
          </a:p>
          <a:p>
            <a:pPr eaLnBrk="1" hangingPunct="1"/>
            <a:r>
              <a:rPr lang="fr-FR" altLang="fr-FR" dirty="0"/>
              <a:t>Analyse de plante en pleine période de végétation (printemps) </a:t>
            </a:r>
          </a:p>
          <a:p>
            <a:pPr lvl="1" eaLnBrk="1" hangingPunct="1"/>
            <a:r>
              <a:rPr lang="fr-FR" altLang="fr-FR" dirty="0"/>
              <a:t>avec de bonne croissance exprimées (2-5 TMS)</a:t>
            </a:r>
          </a:p>
          <a:p>
            <a:pPr lvl="1" eaLnBrk="1" hangingPunct="1"/>
            <a:r>
              <a:rPr lang="fr-FR" altLang="fr-FR" dirty="0"/>
              <a:t> Sans facteur limitant : </a:t>
            </a:r>
            <a:r>
              <a:rPr lang="fr-FR" altLang="fr-FR" dirty="0" err="1"/>
              <a:t>abscence</a:t>
            </a:r>
            <a:r>
              <a:rPr lang="fr-FR" altLang="fr-FR" dirty="0"/>
              <a:t> de stress hydrique et thermique</a:t>
            </a:r>
          </a:p>
          <a:p>
            <a:pPr eaLnBrk="1" hangingPunct="1"/>
            <a:r>
              <a:rPr lang="fr-FR" altLang="fr-FR" dirty="0"/>
              <a:t> Prélevé uniquement des graminées (si il y a des légumineuses : les enlever)</a:t>
            </a:r>
          </a:p>
          <a:p>
            <a:pPr eaLnBrk="1" hangingPunct="1"/>
            <a:r>
              <a:rPr lang="fr-FR" altLang="fr-FR" dirty="0"/>
              <a:t> PK : indice de nutrition</a:t>
            </a:r>
          </a:p>
        </p:txBody>
      </p:sp>
    </p:spTree>
    <p:extLst>
      <p:ext uri="{BB962C8B-B14F-4D97-AF65-F5344CB8AC3E}">
        <p14:creationId xmlns:p14="http://schemas.microsoft.com/office/powerpoint/2010/main" val="2649336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227B3176-F935-4292-8EE0-AA40ABF1CA2E}" type="slidenum">
              <a:rPr lang="fr-FR" sz="1300"/>
              <a:pPr defTabSz="990478"/>
              <a:t>4</a:t>
            </a:fld>
            <a:endParaRPr lang="fr-FR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Résultat essai Vendée 2012-2013 sur des dérobées. A conclure: réponse de l’azote uniquement en graminées pures. Transposable sur les prairies: on a plus à gagner faire à des </a:t>
            </a:r>
            <a:r>
              <a:rPr lang="fr-FR" dirty="0" err="1"/>
              <a:t>multiespèces</a:t>
            </a:r>
            <a:r>
              <a:rPr lang="fr-FR" dirty="0"/>
              <a:t>.</a:t>
            </a:r>
          </a:p>
          <a:p>
            <a:pPr eaLnBrk="1" hangingPunct="1"/>
            <a:r>
              <a:rPr lang="fr-FR" dirty="0">
                <a:sym typeface="Wingdings" panose="05000000000000000000" pitchFamily="2" charset="2"/>
              </a:rPr>
              <a:t> Effet légumineuses qui limite l’effet apport d’azote (parallèlement augmente la qualité du fourrage)</a:t>
            </a:r>
            <a:endParaRPr lang="fr-F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36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1093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37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7048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38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712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39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059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40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166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41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2183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42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0203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43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723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44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4090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 de l’image :</a:t>
            </a:r>
          </a:p>
          <a:p>
            <a:r>
              <a:rPr lang="fr-FR" dirty="0"/>
              <a:t>Hauteur = 19,05 cm (2250 pixels)</a:t>
            </a:r>
          </a:p>
          <a:p>
            <a:r>
              <a:rPr lang="fr-FR" dirty="0"/>
              <a:t>Largeur = 8,21 cm (970 pixels)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5100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fld id="{E41BF994-3F5F-4A0C-B6A6-511F67204CB1}" type="slidenum">
              <a:rPr lang="fr-FR" sz="1200"/>
              <a:pPr/>
              <a:t>5</a:t>
            </a:fld>
            <a:endParaRPr lang="fr-F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750" y="509588"/>
            <a:ext cx="4532313" cy="2549525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>
                <a:cs typeface="Arial" pitchFamily="34" charset="0"/>
              </a:rPr>
              <a:t>Premier levier d’amélioration du rendement des prairies: le choix des espèces à implanter. Permet de lisser les variations de productions sur l’année et d’allonger les périodes de production.</a:t>
            </a:r>
          </a:p>
          <a:p>
            <a:pPr eaLnBrk="1" hangingPunct="1"/>
            <a:r>
              <a:rPr lang="fr-FR" dirty="0">
                <a:cs typeface="Arial" pitchFamily="34" charset="0"/>
              </a:rPr>
              <a:t>Miser sur les légumineuses plutôt que sur les graminées, qui ont une demande moins forte en azote.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46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954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47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Privilégier les fumiers </a:t>
            </a:r>
            <a:r>
              <a:rPr lang="fr-FR" dirty="0" err="1"/>
              <a:t>veillis</a:t>
            </a:r>
            <a:endParaRPr lang="fr-FR" dirty="0"/>
          </a:p>
          <a:p>
            <a:pPr eaLnBrk="1" hangingPunct="1"/>
            <a:r>
              <a:rPr lang="fr-FR" dirty="0"/>
              <a:t>Si fumier frais: privilégier sur prairie de fauche pour éviter les risques sanitaires</a:t>
            </a:r>
          </a:p>
          <a:p>
            <a:pPr eaLnBrk="1" hangingPunct="1"/>
            <a:r>
              <a:rPr lang="fr-FR" dirty="0"/>
              <a:t>Lisier à privilégier en sortie d’hiver ou entre 2 exploitations</a:t>
            </a:r>
          </a:p>
        </p:txBody>
      </p:sp>
    </p:spTree>
    <p:extLst>
      <p:ext uri="{BB962C8B-B14F-4D97-AF65-F5344CB8AC3E}">
        <p14:creationId xmlns:p14="http://schemas.microsoft.com/office/powerpoint/2010/main" val="2766557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48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7691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50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4258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Vrai/faux du chaulage juste après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242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 traduit le rapport Ca/CEC des analyses de terre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870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 traduit le rapport Ca/CEC des analyses de terre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3690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il baisse au printemps et en été </a:t>
            </a:r>
            <a:r>
              <a:rPr lang="fr-FR" sz="1000" dirty="0"/>
              <a:t>(intense activité biologique et nitrification de l’azote ammoniacal) </a:t>
            </a:r>
          </a:p>
          <a:p>
            <a:pPr>
              <a:defRPr/>
            </a:pPr>
            <a:r>
              <a:rPr lang="fr-FR" dirty="0"/>
              <a:t>et il remonte en automne et en hiver.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5840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il baisse au printemps et en été </a:t>
            </a:r>
            <a:r>
              <a:rPr lang="fr-FR" sz="1000" dirty="0"/>
              <a:t>(intense activité biologique et nitrification de l’azote ammoniacal) </a:t>
            </a:r>
          </a:p>
          <a:p>
            <a:pPr>
              <a:defRPr/>
            </a:pPr>
            <a:r>
              <a:rPr lang="fr-FR" dirty="0"/>
              <a:t>et il remonte en automne et en hiver.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9491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Acidité du sol rend l’aluminium plus disponible dans le sol </a:t>
            </a:r>
            <a:r>
              <a:rPr lang="fr-FR" dirty="0">
                <a:sym typeface="Wingdings" panose="05000000000000000000" pitchFamily="2" charset="2"/>
              </a:rPr>
              <a:t> toxicité aluminique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228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50" dirty="0"/>
              <a:t>Les plantes fournissent du sucre aux bactéries en échange d’azote soluble.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sz="1050" dirty="0"/>
              <a:t>Apport d’engrais chimique aux plantes :</a:t>
            </a:r>
          </a:p>
          <a:p>
            <a:pPr>
              <a:buFont typeface="Symbol"/>
              <a:buChar char="Þ"/>
            </a:pPr>
            <a:r>
              <a:rPr lang="fr-FR" sz="1050" dirty="0"/>
              <a:t>moins besoin des bactéries =&gt; baisse des populations de bactéries.</a:t>
            </a:r>
          </a:p>
          <a:p>
            <a:pPr>
              <a:buFont typeface="Symbol"/>
              <a:buChar char="Þ"/>
            </a:pPr>
            <a:r>
              <a:rPr lang="fr-FR" sz="1050" dirty="0"/>
              <a:t>Effet « spot » des bouses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9410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Acidité du sol rend l’aluminium plus disponible dans le sol </a:t>
            </a:r>
            <a:r>
              <a:rPr lang="fr-FR" dirty="0">
                <a:sym typeface="Wingdings" panose="05000000000000000000" pitchFamily="2" charset="2"/>
              </a:rPr>
              <a:t> toxicité aluminique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0845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Rend les racines épaisses et peu ramifiées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6013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Rend les racines épaisses et peu ramifiées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8154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25392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779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64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78269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65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6273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66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3689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67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1218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68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89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Celluloses et lignine fournies par la plante, digérées par la </a:t>
            </a:r>
            <a:r>
              <a:rPr lang="fr-FR" dirty="0" err="1"/>
              <a:t>macro-faune</a:t>
            </a:r>
            <a:r>
              <a:rPr lang="fr-FR" dirty="0"/>
              <a:t> qui permet une stabilité physique (</a:t>
            </a:r>
            <a:r>
              <a:rPr lang="fr-FR" dirty="0" err="1"/>
              <a:t>migro</a:t>
            </a:r>
            <a:r>
              <a:rPr lang="fr-FR" dirty="0"/>
              <a:t>-agrégats) </a:t>
            </a:r>
            <a:r>
              <a:rPr lang="fr-FR" dirty="0">
                <a:sym typeface="Wingdings" panose="05000000000000000000" pitchFamily="2" charset="2"/>
              </a:rPr>
              <a:t> aération du sol et donc vie de la </a:t>
            </a:r>
            <a:r>
              <a:rPr lang="fr-FR" dirty="0" err="1">
                <a:sym typeface="Wingdings" panose="05000000000000000000" pitchFamily="2" charset="2"/>
              </a:rPr>
              <a:t>micro-faune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7648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69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Préférer la chaux humide ou carbonate sec qui a un effet à long terme</a:t>
            </a:r>
          </a:p>
        </p:txBody>
      </p:sp>
    </p:spTree>
    <p:extLst>
      <p:ext uri="{BB962C8B-B14F-4D97-AF65-F5344CB8AC3E}">
        <p14:creationId xmlns:p14="http://schemas.microsoft.com/office/powerpoint/2010/main" val="752302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</a:t>
            </a:r>
            <a:r>
              <a:rPr lang="fr-FR" baseline="0" dirty="0"/>
              <a:t> de l’image :</a:t>
            </a:r>
          </a:p>
          <a:p>
            <a:r>
              <a:rPr lang="fr-FR" baseline="0" dirty="0"/>
              <a:t>Hauteur = 11,66 cm (1377 pixels)</a:t>
            </a:r>
          </a:p>
          <a:p>
            <a:r>
              <a:rPr lang="fr-FR" baseline="0" dirty="0"/>
              <a:t>Largeur = 31,87 cm (3764 pixels)</a:t>
            </a:r>
          </a:p>
          <a:p>
            <a:endParaRPr lang="fr-FR" baseline="0" dirty="0"/>
          </a:p>
          <a:p>
            <a:r>
              <a:rPr lang="fr-FR" baseline="0" dirty="0"/>
              <a:t>Codes couleur RVB :</a:t>
            </a:r>
          </a:p>
          <a:p>
            <a:r>
              <a:rPr lang="fr-FR" baseline="0" dirty="0"/>
              <a:t>Vert : 128 186 39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6890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 de l’image :</a:t>
            </a:r>
          </a:p>
          <a:p>
            <a:r>
              <a:rPr lang="fr-FR" dirty="0"/>
              <a:t>Hauteur = 19,05 cm (2250 pixels)</a:t>
            </a:r>
          </a:p>
          <a:p>
            <a:r>
              <a:rPr lang="fr-FR" dirty="0"/>
              <a:t>Largeur = 8,21 cm (970 pixels)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46260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ce réservé de l'image des diapositives 1">
            <a:extLst>
              <a:ext uri="{FF2B5EF4-FFF2-40B4-BE49-F238E27FC236}">
                <a16:creationId xmlns:a16="http://schemas.microsoft.com/office/drawing/2014/main" id="{25F77A88-FF56-BAF0-A5C4-3256AB7312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Espace réservé des commentaires 2">
            <a:extLst>
              <a:ext uri="{FF2B5EF4-FFF2-40B4-BE49-F238E27FC236}">
                <a16:creationId xmlns:a16="http://schemas.microsoft.com/office/drawing/2014/main" id="{E513FEAB-CC9A-CE91-1396-C2BADA3B8D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38916" name="Espace réservé du numéro de diapositive 3">
            <a:extLst>
              <a:ext uri="{FF2B5EF4-FFF2-40B4-BE49-F238E27FC236}">
                <a16:creationId xmlns:a16="http://schemas.microsoft.com/office/drawing/2014/main" id="{7A112D8D-130B-26D7-BBD9-388A75126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1B37859-C9A3-4173-BF23-60B1E881ED9C}" type="slidenum">
              <a:rPr lang="fr-FR" altLang="fr-F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75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ce réservé de l'image des diapositives 1">
            <a:extLst>
              <a:ext uri="{FF2B5EF4-FFF2-40B4-BE49-F238E27FC236}">
                <a16:creationId xmlns:a16="http://schemas.microsoft.com/office/drawing/2014/main" id="{0CA09BE9-2515-52FB-0C5B-8CDCBDCE43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Espace réservé des commentaires 2">
            <a:extLst>
              <a:ext uri="{FF2B5EF4-FFF2-40B4-BE49-F238E27FC236}">
                <a16:creationId xmlns:a16="http://schemas.microsoft.com/office/drawing/2014/main" id="{23D0E292-29C6-8F32-E13C-D3755FCE16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41988" name="Espace réservé du numéro de diapositive 3">
            <a:extLst>
              <a:ext uri="{FF2B5EF4-FFF2-40B4-BE49-F238E27FC236}">
                <a16:creationId xmlns:a16="http://schemas.microsoft.com/office/drawing/2014/main" id="{BDCFD6F2-FF1A-77CF-C2A5-E5464F6C8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CA2A966-8F1F-4751-A31F-DFEB910B831D}" type="slidenum">
              <a:rPr lang="fr-FR" altLang="fr-F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79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ce réservé de l'image des diapositives 1">
            <a:extLst>
              <a:ext uri="{FF2B5EF4-FFF2-40B4-BE49-F238E27FC236}">
                <a16:creationId xmlns:a16="http://schemas.microsoft.com/office/drawing/2014/main" id="{DBD9A4B0-2857-6581-8C2C-68DFAF0D55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Espace réservé des commentaires 2">
            <a:extLst>
              <a:ext uri="{FF2B5EF4-FFF2-40B4-BE49-F238E27FC236}">
                <a16:creationId xmlns:a16="http://schemas.microsoft.com/office/drawing/2014/main" id="{6339B5C3-FEB2-28D0-98DB-921CC15756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43012" name="Espace réservé du numéro de diapositive 3">
            <a:extLst>
              <a:ext uri="{FF2B5EF4-FFF2-40B4-BE49-F238E27FC236}">
                <a16:creationId xmlns:a16="http://schemas.microsoft.com/office/drawing/2014/main" id="{9B0C2996-49F5-FE59-512C-B4ED46D5C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C9ABCFB-39E6-4F0C-AEF4-04B4922E0DE5}" type="slidenum">
              <a:rPr lang="fr-FR" altLang="fr-F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80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Abondance relative des espèces: particulièrement important pour mesurer l’impact sur la prairie. Il faut 5plants/m² pour qu’une espèce soit considérée comme abondante et ayant un impact fort sur la prairie.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3254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e l'image des diapositives 1">
            <a:extLst>
              <a:ext uri="{FF2B5EF4-FFF2-40B4-BE49-F238E27FC236}">
                <a16:creationId xmlns:a16="http://schemas.microsoft.com/office/drawing/2014/main" id="{DBB3C920-DB88-9467-8BDF-7D88AAF435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Espace réservé des commentaires 2">
            <a:extLst>
              <a:ext uri="{FF2B5EF4-FFF2-40B4-BE49-F238E27FC236}">
                <a16:creationId xmlns:a16="http://schemas.microsoft.com/office/drawing/2014/main" id="{03A89B22-FCD5-117D-5E2E-18B7D015F0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44036" name="Espace réservé du numéro de diapositive 3">
            <a:extLst>
              <a:ext uri="{FF2B5EF4-FFF2-40B4-BE49-F238E27FC236}">
                <a16:creationId xmlns:a16="http://schemas.microsoft.com/office/drawing/2014/main" id="{EEF013DF-F4A9-137E-32E9-660EE556C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330511C-B52F-4B1C-8354-F11600C9B378}" type="slidenum">
              <a:rPr lang="fr-FR" altLang="fr-F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82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0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1442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B06945-9893-4930-8248-E75598AC3944}" type="slidenum">
              <a:rPr lang="fr-FR" sz="1300">
                <a:solidFill>
                  <a:srgbClr val="000000"/>
                </a:solidFill>
              </a:rPr>
              <a:pPr eaLnBrk="1" hangingPunct="1"/>
              <a:t>83</a:t>
            </a:fld>
            <a:endParaRPr lang="fr-FR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FB84CC06-9B1B-83EC-BF95-0B124F7C83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E9BC136-F0CB-4566-8F0F-04DF0B7B929D}" type="slidenum">
              <a:rPr lang="fr-FR" altLang="fr-F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84</a:t>
            </a:fld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08BD1FBE-C139-51FB-8C87-C5566AF61A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FF310B2A-F45A-443A-F4AA-1B59B357CA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=&gt; La meilleure gestion de la fertilité reste par une bonne gestion du pâturage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1222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>
            <a:extLst>
              <a:ext uri="{FF2B5EF4-FFF2-40B4-BE49-F238E27FC236}">
                <a16:creationId xmlns:a16="http://schemas.microsoft.com/office/drawing/2014/main" id="{D814938A-CB6B-4205-7737-6C16080F38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Espace réservé des commentaires 2">
            <a:extLst>
              <a:ext uri="{FF2B5EF4-FFF2-40B4-BE49-F238E27FC236}">
                <a16:creationId xmlns:a16="http://schemas.microsoft.com/office/drawing/2014/main" id="{AE58A879-C904-4CE8-726B-3824144431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45060" name="Espace réservé du numéro de diapositive 3">
            <a:extLst>
              <a:ext uri="{FF2B5EF4-FFF2-40B4-BE49-F238E27FC236}">
                <a16:creationId xmlns:a16="http://schemas.microsoft.com/office/drawing/2014/main" id="{4C37F96A-0773-BAD1-5DAA-8F9AB39DA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2A944D-73F8-427B-9B59-441318520FAD}" type="slidenum">
              <a:rPr lang="fr-FR" altLang="fr-FR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86</a:t>
            </a:fld>
            <a:endParaRPr lang="fr-FR" altLang="fr-FR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ce réservé de l'image des diapositives 1">
            <a:extLst>
              <a:ext uri="{FF2B5EF4-FFF2-40B4-BE49-F238E27FC236}">
                <a16:creationId xmlns:a16="http://schemas.microsoft.com/office/drawing/2014/main" id="{279EEFDF-5A20-5562-B86F-DEFF15DFB4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Espace réservé des commentaires 2">
            <a:extLst>
              <a:ext uri="{FF2B5EF4-FFF2-40B4-BE49-F238E27FC236}">
                <a16:creationId xmlns:a16="http://schemas.microsoft.com/office/drawing/2014/main" id="{F1353493-2C09-D8F6-74C2-0B4BDA3E5C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39940" name="Espace réservé du numéro de diapositive 3">
            <a:extLst>
              <a:ext uri="{FF2B5EF4-FFF2-40B4-BE49-F238E27FC236}">
                <a16:creationId xmlns:a16="http://schemas.microsoft.com/office/drawing/2014/main" id="{42C59213-916D-C77B-6FF9-D1D9ED7A9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FFE7ABB-396E-4BF1-8822-3E32D1A714E0}" type="slidenum">
              <a:rPr lang="fr-FR" altLang="fr-FR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87</a:t>
            </a:fld>
            <a:endParaRPr lang="fr-FR" altLang="fr-FR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ce réservé de l'image des diapositives 1">
            <a:extLst>
              <a:ext uri="{FF2B5EF4-FFF2-40B4-BE49-F238E27FC236}">
                <a16:creationId xmlns:a16="http://schemas.microsoft.com/office/drawing/2014/main" id="{1DEA6C0C-9459-2190-D4A7-BCB146A2B6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Espace réservé des commentaires 2">
            <a:extLst>
              <a:ext uri="{FF2B5EF4-FFF2-40B4-BE49-F238E27FC236}">
                <a16:creationId xmlns:a16="http://schemas.microsoft.com/office/drawing/2014/main" id="{DE04E506-BEF0-1AA5-D23A-A43C1BAB02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47108" name="Espace réservé du numéro de diapositive 3">
            <a:extLst>
              <a:ext uri="{FF2B5EF4-FFF2-40B4-BE49-F238E27FC236}">
                <a16:creationId xmlns:a16="http://schemas.microsoft.com/office/drawing/2014/main" id="{82BC7359-253C-16E4-CA30-CA351E44E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ABDB94-3E92-47A8-8CDD-0E460C24AD27}" type="slidenum">
              <a:rPr lang="fr-FR" altLang="fr-FR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88</a:t>
            </a:fld>
            <a:endParaRPr lang="fr-FR" altLang="fr-FR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e l'image des diapositives 1">
            <a:extLst>
              <a:ext uri="{FF2B5EF4-FFF2-40B4-BE49-F238E27FC236}">
                <a16:creationId xmlns:a16="http://schemas.microsoft.com/office/drawing/2014/main" id="{2E568BDF-356D-CAA9-05AF-654055FF48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Espace réservé des commentaires 2">
            <a:extLst>
              <a:ext uri="{FF2B5EF4-FFF2-40B4-BE49-F238E27FC236}">
                <a16:creationId xmlns:a16="http://schemas.microsoft.com/office/drawing/2014/main" id="{F2DD2316-653E-17B8-8982-B5043ED94E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48132" name="Espace réservé du numéro de diapositive 3">
            <a:extLst>
              <a:ext uri="{FF2B5EF4-FFF2-40B4-BE49-F238E27FC236}">
                <a16:creationId xmlns:a16="http://schemas.microsoft.com/office/drawing/2014/main" id="{F777AC37-9273-3BDA-E071-F19ED069D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8E6E068-B7C4-4670-9E73-DC650DC78E37}" type="slidenum">
              <a:rPr lang="fr-FR" altLang="fr-F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90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VEM: valeur énergétique (g/</a:t>
            </a:r>
            <a:r>
              <a:rPr lang="fr-FR" dirty="0" err="1"/>
              <a:t>kgMS</a:t>
            </a:r>
            <a:r>
              <a:rPr lang="fr-FR" dirty="0"/>
              <a:t>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997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e l'image des diapositives 1">
            <a:extLst>
              <a:ext uri="{FF2B5EF4-FFF2-40B4-BE49-F238E27FC236}">
                <a16:creationId xmlns:a16="http://schemas.microsoft.com/office/drawing/2014/main" id="{55D76228-B08E-4354-CACE-ED747D45F9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Espace réservé des commentaires 2">
            <a:extLst>
              <a:ext uri="{FF2B5EF4-FFF2-40B4-BE49-F238E27FC236}">
                <a16:creationId xmlns:a16="http://schemas.microsoft.com/office/drawing/2014/main" id="{23FC3F2E-7954-3A40-3CA7-5BA5ECDD4D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50180" name="Espace réservé du numéro de diapositive 3">
            <a:extLst>
              <a:ext uri="{FF2B5EF4-FFF2-40B4-BE49-F238E27FC236}">
                <a16:creationId xmlns:a16="http://schemas.microsoft.com/office/drawing/2014/main" id="{B28CD1D9-E961-6A19-1086-EC86BB561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8348A8-75FE-425D-A778-037074D45E69}" type="slidenum">
              <a:rPr lang="fr-FR" altLang="fr-F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98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ce réservé de l'image des diapositives 1">
            <a:extLst>
              <a:ext uri="{FF2B5EF4-FFF2-40B4-BE49-F238E27FC236}">
                <a16:creationId xmlns:a16="http://schemas.microsoft.com/office/drawing/2014/main" id="{16A22534-11BD-2E6D-798D-C797523D1F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Espace réservé du numéro de diapositive 3">
            <a:extLst>
              <a:ext uri="{FF2B5EF4-FFF2-40B4-BE49-F238E27FC236}">
                <a16:creationId xmlns:a16="http://schemas.microsoft.com/office/drawing/2014/main" id="{850D5116-5CB6-8355-BDF5-270BD7C45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6FBE63A-4BD0-418D-B376-7CD435A1A456}" type="slidenum">
              <a:rPr lang="fr-FR" altLang="fr-FR" sz="14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99</a:t>
            </a:fld>
            <a:endParaRPr lang="fr-FR" altLang="fr-FR" sz="1400">
              <a:latin typeface="Arial" panose="020B0604020202020204" pitchFamily="34" charset="0"/>
            </a:endParaRPr>
          </a:p>
        </p:txBody>
      </p:sp>
      <p:sp>
        <p:nvSpPr>
          <p:cNvPr id="51204" name="Espace réservé des commentaires 1">
            <a:extLst>
              <a:ext uri="{FF2B5EF4-FFF2-40B4-BE49-F238E27FC236}">
                <a16:creationId xmlns:a16="http://schemas.microsoft.com/office/drawing/2014/main" id="{9D3BDA76-69C4-2E7F-5D7A-AF624637F330}"/>
              </a:ext>
            </a:extLst>
          </p:cNvPr>
          <p:cNvSpPr>
            <a:spLocks noGrp="1"/>
          </p:cNvSpPr>
          <p:nvPr/>
        </p:nvSpPr>
        <p:spPr bwMode="auto">
          <a:xfrm>
            <a:off x="946150" y="4860925"/>
            <a:ext cx="5919788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9362" tIns="49682" rIns="99362" bIns="49682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  <a:latin typeface="Times New Roman" panose="02020603050405020304" pitchFamily="18" charset="0"/>
              </a:rPr>
              <a:t>20 prélèvements par bande soit 140 prélèvements sur l'ensemble du dispositif</a:t>
            </a:r>
          </a:p>
          <a:p>
            <a:pPr eaLnBrk="1" hangingPunct="1"/>
            <a:endParaRPr lang="fr-FR" altLang="fr-FR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fr-FR" altLang="fr-FR">
                <a:solidFill>
                  <a:srgbClr val="FF0000"/>
                </a:solidFill>
                <a:latin typeface="Times New Roman" panose="02020603050405020304" pitchFamily="18" charset="0"/>
              </a:rPr>
              <a:t>Une prairie de qualité moyenne</a:t>
            </a:r>
          </a:p>
          <a:p>
            <a:pPr lvl="1" eaLnBrk="1" hangingPunct="1"/>
            <a:r>
              <a:rPr lang="fr-FR" altLang="fr-FR" sz="2000">
                <a:solidFill>
                  <a:schemeClr val="accent2"/>
                </a:solidFill>
                <a:latin typeface="Times New Roman" panose="02020603050405020304" pitchFamily="18" charset="0"/>
              </a:rPr>
              <a:t>33% de bonnes graminées</a:t>
            </a:r>
            <a:r>
              <a:rPr lang="fr-FR" altLang="fr-FR" sz="200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lang="fr-FR" altLang="fr-FR" sz="2000">
                <a:solidFill>
                  <a:srgbClr val="008000"/>
                </a:solidFill>
                <a:latin typeface="Times New Roman" panose="02020603050405020304" pitchFamily="18" charset="0"/>
              </a:rPr>
              <a:t>(RGA, Fétuque élevée)</a:t>
            </a:r>
            <a:r>
              <a:rPr lang="fr-FR" altLang="fr-FR" sz="2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fr-FR" altLang="fr-FR" sz="2000">
                <a:solidFill>
                  <a:schemeClr val="accent2"/>
                </a:solidFill>
                <a:latin typeface="Times New Roman" panose="02020603050405020304" pitchFamily="18" charset="0"/>
              </a:rPr>
              <a:t>+ légumineuses herbacées</a:t>
            </a:r>
            <a:r>
              <a:rPr lang="fr-FR" altLang="fr-FR" sz="2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fr-FR" altLang="fr-FR" sz="2000">
                <a:solidFill>
                  <a:srgbClr val="008000"/>
                </a:solidFill>
                <a:latin typeface="Times New Roman" panose="02020603050405020304" pitchFamily="18" charset="0"/>
              </a:rPr>
              <a:t>(trèfle blanc, lotier)</a:t>
            </a:r>
          </a:p>
          <a:p>
            <a:pPr lvl="1" eaLnBrk="1" hangingPunct="1"/>
            <a:r>
              <a:rPr lang="fr-FR" altLang="fr-FR" sz="2000">
                <a:solidFill>
                  <a:schemeClr val="accent2"/>
                </a:solidFill>
                <a:latin typeface="Times New Roman" panose="02020603050405020304" pitchFamily="18" charset="0"/>
              </a:rPr>
              <a:t>25% de dicotylédones indésirables</a:t>
            </a:r>
            <a:r>
              <a:rPr lang="fr-FR" altLang="fr-FR" sz="2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fr-FR" altLang="fr-FR" sz="2000">
                <a:solidFill>
                  <a:srgbClr val="008000"/>
                </a:solidFill>
                <a:latin typeface="Times New Roman" panose="02020603050405020304" pitchFamily="18" charset="0"/>
              </a:rPr>
              <a:t>(pâquerette, </a:t>
            </a:r>
          </a:p>
          <a:p>
            <a:pPr lvl="1" eaLnBrk="1" hangingPunct="1"/>
            <a:r>
              <a:rPr lang="fr-FR" altLang="fr-FR" sz="2000">
                <a:solidFill>
                  <a:srgbClr val="008000"/>
                </a:solidFill>
                <a:latin typeface="Times New Roman" panose="02020603050405020304" pitchFamily="18" charset="0"/>
              </a:rPr>
              <a:t>stellaire, pissenlit…)  + </a:t>
            </a:r>
            <a:r>
              <a:rPr lang="fr-FR" altLang="fr-FR" sz="2000">
                <a:solidFill>
                  <a:schemeClr val="accent2"/>
                </a:solidFill>
                <a:latin typeface="Times New Roman" panose="02020603050405020304" pitchFamily="18" charset="0"/>
              </a:rPr>
              <a:t>mousses</a:t>
            </a:r>
          </a:p>
          <a:p>
            <a:pPr lvl="1" eaLnBrk="1" hangingPunct="1"/>
            <a:r>
              <a:rPr lang="fr-FR" altLang="fr-FR" sz="2000">
                <a:solidFill>
                  <a:schemeClr val="accent2"/>
                </a:solidFill>
                <a:latin typeface="Times New Roman" panose="02020603050405020304" pitchFamily="18" charset="0"/>
              </a:rPr>
              <a:t>45% de la flore composée par 3 graminées de </a:t>
            </a:r>
          </a:p>
          <a:p>
            <a:pPr lvl="1" eaLnBrk="1" hangingPunct="1"/>
            <a:r>
              <a:rPr lang="fr-FR" altLang="fr-FR" sz="2000">
                <a:solidFill>
                  <a:schemeClr val="accent2"/>
                </a:solidFill>
                <a:latin typeface="Times New Roman" panose="02020603050405020304" pitchFamily="18" charset="0"/>
              </a:rPr>
              <a:t>valeur moyenne:</a:t>
            </a:r>
            <a:r>
              <a:rPr lang="fr-FR" altLang="fr-FR" sz="2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fr-FR" altLang="fr-FR" sz="2000">
                <a:solidFill>
                  <a:srgbClr val="008000"/>
                </a:solidFill>
                <a:latin typeface="Times New Roman" panose="02020603050405020304" pitchFamily="18" charset="0"/>
              </a:rPr>
              <a:t>Houlque, vulpin, pâturin commun</a:t>
            </a:r>
          </a:p>
          <a:p>
            <a:pPr eaLnBrk="1" hangingPunct="1"/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ce réservé de l'image des diapositives 1">
            <a:extLst>
              <a:ext uri="{FF2B5EF4-FFF2-40B4-BE49-F238E27FC236}">
                <a16:creationId xmlns:a16="http://schemas.microsoft.com/office/drawing/2014/main" id="{C5ACD390-C0B9-14A5-AEEC-5615C59A63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4224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ce réservé des commentaires 2">
            <a:extLst>
              <a:ext uri="{FF2B5EF4-FFF2-40B4-BE49-F238E27FC236}">
                <a16:creationId xmlns:a16="http://schemas.microsoft.com/office/drawing/2014/main" id="{EA81D2AF-2CA7-2F48-F714-A9D196562B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>
                <a:cs typeface="Times New Roman" panose="02020603050405020304" pitchFamily="18" charset="0"/>
              </a:rPr>
              <a:t>Evolution qualitative de la composition botanique des placettes du traitement M3 avec compost par rapport au témoin (observations visuelles et méthode des poignées).</a:t>
            </a:r>
            <a:endParaRPr lang="fr-FR" altLang="fr-FR"/>
          </a:p>
          <a:p>
            <a:endParaRPr lang="fr-FR" altLang="fr-FR"/>
          </a:p>
        </p:txBody>
      </p:sp>
      <p:sp>
        <p:nvSpPr>
          <p:cNvPr id="52228" name="Espace réservé du numéro de diapositive 3">
            <a:extLst>
              <a:ext uri="{FF2B5EF4-FFF2-40B4-BE49-F238E27FC236}">
                <a16:creationId xmlns:a16="http://schemas.microsoft.com/office/drawing/2014/main" id="{682B9A8F-BE34-7B78-D34F-61F22B3CE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1112AE6-219A-4EBC-B6B8-04FCCEEE525B}" type="slidenum">
              <a:rPr lang="fr-FR" altLang="fr-F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100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 de l’image :</a:t>
            </a:r>
          </a:p>
          <a:p>
            <a:r>
              <a:rPr lang="fr-FR" dirty="0"/>
              <a:t>Hauteur = 19,05 cm (2250 pixels)</a:t>
            </a:r>
          </a:p>
          <a:p>
            <a:r>
              <a:rPr lang="fr-FR" dirty="0"/>
              <a:t>Largeur = 8,21 cm (970 pixels)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73985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CR: Capacité de rétention du sol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52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227B3176-F935-4292-8EE0-AA40ABF1CA2E}" type="slidenum">
              <a:rPr lang="fr-FR" sz="1300"/>
              <a:pPr defTabSz="990478"/>
              <a:t>12</a:t>
            </a:fld>
            <a:endParaRPr lang="fr-FR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Ceci dit, on ne va pas revoir toutes les méthodes de gestion du pâturage. On va voir quels outils sont à notre disposition pour piloter la fertilité du sol</a:t>
            </a:r>
          </a:p>
        </p:txBody>
      </p:sp>
    </p:spTree>
    <p:extLst>
      <p:ext uri="{BB962C8B-B14F-4D97-AF65-F5344CB8AC3E}">
        <p14:creationId xmlns:p14="http://schemas.microsoft.com/office/powerpoint/2010/main" val="4876079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CR: Capacité de rétention du sol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1237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CR: Capacité de rétention du sol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60643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CR: Capacité de rétention du sol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80853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CR: Capacité de rétention du sol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99740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4224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CR: Capacité de rétention du sol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275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defTabSz="990478"/>
            <a:fld id="{EFC143C9-90BD-4E04-B06E-7A3D97B6FE94}" type="slidenum">
              <a:rPr lang="fr-FR" sz="1300"/>
              <a:pPr defTabSz="990478"/>
              <a:t>13</a:t>
            </a:fld>
            <a:endParaRPr lang="fr-FR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422400"/>
            <a:ext cx="5486400" cy="30861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Leur faire calculer leur rendement en herbe (diapos suivantes: bilan fourrager simplifié)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AA8EB4-3756-4C90-A99E-D9500D19440C}"/>
              </a:ext>
            </a:extLst>
          </p:cNvPr>
          <p:cNvSpPr/>
          <p:nvPr/>
        </p:nvSpPr>
        <p:spPr>
          <a:xfrm>
            <a:off x="359091" y="287132"/>
            <a:ext cx="11473816" cy="41972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r>
              <a:rPr lang="fr-FR" i="1" dirty="0"/>
              <a:t>Insérer une photo de votre choix sur ce cadre gris, sous les zones de textes,</a:t>
            </a:r>
            <a:br>
              <a:rPr lang="fr-FR" i="1" dirty="0"/>
            </a:br>
            <a:r>
              <a:rPr lang="fr-FR" i="1" u="sng" dirty="0"/>
              <a:t>en respectant les dimensions</a:t>
            </a:r>
          </a:p>
        </p:txBody>
      </p:sp>
      <p:sp>
        <p:nvSpPr>
          <p:cNvPr id="7" name="Shape_0">
            <a:extLst>
              <a:ext uri="{FF2B5EF4-FFF2-40B4-BE49-F238E27FC236}">
                <a16:creationId xmlns:a16="http://schemas.microsoft.com/office/drawing/2014/main" id="{0B7979F6-1BC2-4E8B-A0A3-CA8E3502F784}"/>
              </a:ext>
            </a:extLst>
          </p:cNvPr>
          <p:cNvSpPr/>
          <p:nvPr/>
        </p:nvSpPr>
        <p:spPr>
          <a:xfrm>
            <a:off x="359092" y="4484383"/>
            <a:ext cx="11473817" cy="2088001"/>
          </a:xfrm>
          <a:prstGeom prst="rect">
            <a:avLst/>
          </a:prstGeom>
          <a:solidFill>
            <a:srgbClr val="80BA27"/>
          </a:solidFill>
          <a:ln w="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76CD02-B679-450F-A73D-C511BB3236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00" y="2790000"/>
            <a:ext cx="10692000" cy="101520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7CED89-6A2F-4612-AB59-BA6AC50B1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546" y="3817475"/>
            <a:ext cx="9513937" cy="5226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2053" name="Picture 5" descr="C:\Users\bosm49r\Desktop\1x\Plan de travail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1" y="5528383"/>
            <a:ext cx="3435362" cy="101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6C789A0-B62A-4FFC-9D61-5E84D5CBD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629" y="4848596"/>
            <a:ext cx="1340971" cy="1359572"/>
          </a:xfrm>
          <a:prstGeom prst="rect">
            <a:avLst/>
          </a:prstGeom>
        </p:spPr>
      </p:pic>
      <p:pic>
        <p:nvPicPr>
          <p:cNvPr id="5" name="Image 4" descr="Une image contenant plein air, ciel, plante, herbe&#10;&#10;Description générée automatiquement">
            <a:extLst>
              <a:ext uri="{FF2B5EF4-FFF2-40B4-BE49-F238E27FC236}">
                <a16:creationId xmlns:a16="http://schemas.microsoft.com/office/drawing/2014/main" id="{93F44419-4F1A-204F-1485-8F31AED0A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t="483" r="1" b="44725"/>
          <a:stretch/>
        </p:blipFill>
        <p:spPr>
          <a:xfrm>
            <a:off x="359089" y="285611"/>
            <a:ext cx="11473816" cy="419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1203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C981F-26A6-4D3D-8F57-A9C9DC8D45A5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DD32-BC67-4DDF-88AC-C516727586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41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9959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_0">
            <a:extLst>
              <a:ext uri="{FF2B5EF4-FFF2-40B4-BE49-F238E27FC236}">
                <a16:creationId xmlns:a16="http://schemas.microsoft.com/office/drawing/2014/main" id="{0B7979F6-1BC2-4E8B-A0A3-CA8E3502F784}"/>
              </a:ext>
            </a:extLst>
          </p:cNvPr>
          <p:cNvSpPr/>
          <p:nvPr/>
        </p:nvSpPr>
        <p:spPr>
          <a:xfrm>
            <a:off x="359092" y="2778345"/>
            <a:ext cx="11473817" cy="3794040"/>
          </a:xfrm>
          <a:prstGeom prst="rect">
            <a:avLst/>
          </a:prstGeom>
          <a:solidFill>
            <a:srgbClr val="80BA27"/>
          </a:solidFill>
          <a:ln w="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76CD02-B679-450F-A73D-C511BB3236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00" y="2789115"/>
            <a:ext cx="10692000" cy="101520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7CED89-6A2F-4612-AB59-BA6AC50B1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546" y="3818897"/>
            <a:ext cx="9513937" cy="1128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427EE-B9CB-483A-B5CF-2F86322DAEF4}"/>
              </a:ext>
            </a:extLst>
          </p:cNvPr>
          <p:cNvSpPr/>
          <p:nvPr/>
        </p:nvSpPr>
        <p:spPr>
          <a:xfrm>
            <a:off x="359092" y="285615"/>
            <a:ext cx="11473816" cy="2492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i="1" dirty="0"/>
              <a:t>Insérer une photo de votre choix sur ce cadre gris </a:t>
            </a:r>
            <a:r>
              <a:rPr lang="fr-FR" i="1" u="sng" dirty="0"/>
              <a:t>en respectant les dimensions</a:t>
            </a:r>
          </a:p>
          <a:p>
            <a:pPr algn="ctr"/>
            <a:r>
              <a:rPr lang="fr-FR" i="1" u="sng" dirty="0"/>
              <a:t>Hauteur</a:t>
            </a:r>
            <a:r>
              <a:rPr lang="fr-FR" i="1" u="sng" baseline="0" dirty="0"/>
              <a:t> = 6,92 cm (817 pixels)</a:t>
            </a:r>
          </a:p>
          <a:p>
            <a:pPr algn="ctr"/>
            <a:r>
              <a:rPr lang="fr-FR" i="1" u="sng" baseline="0" dirty="0"/>
              <a:t>Largeur = 31,87 cm (3764 pixels)</a:t>
            </a:r>
            <a:endParaRPr lang="fr-FR" i="1" u="sng" dirty="0"/>
          </a:p>
        </p:txBody>
      </p:sp>
      <p:pic>
        <p:nvPicPr>
          <p:cNvPr id="11" name="Picture 5" descr="C:\Users\bosm49r\Desktop\1x\Plan de travail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1" y="5528383"/>
            <a:ext cx="3435362" cy="101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BDD1E2-9725-46E5-A591-343ABF84E5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629" y="4848596"/>
            <a:ext cx="1340971" cy="1359572"/>
          </a:xfrm>
          <a:prstGeom prst="rect">
            <a:avLst/>
          </a:prstGeom>
        </p:spPr>
      </p:pic>
      <p:pic>
        <p:nvPicPr>
          <p:cNvPr id="5" name="Image 4" descr="Une image contenant plein air, ciel, plante, herbe&#10;&#10;Description générée automatiquement">
            <a:extLst>
              <a:ext uri="{FF2B5EF4-FFF2-40B4-BE49-F238E27FC236}">
                <a16:creationId xmlns:a16="http://schemas.microsoft.com/office/drawing/2014/main" id="{5A46585D-E544-76C8-21A4-C6F8E353B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8" b="67300"/>
          <a:stretch/>
        </p:blipFill>
        <p:spPr>
          <a:xfrm>
            <a:off x="359090" y="285615"/>
            <a:ext cx="11473817" cy="25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903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re_3_san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_0">
            <a:extLst>
              <a:ext uri="{FF2B5EF4-FFF2-40B4-BE49-F238E27FC236}">
                <a16:creationId xmlns:a16="http://schemas.microsoft.com/office/drawing/2014/main" id="{0B7979F6-1BC2-4E8B-A0A3-CA8E3502F784}"/>
              </a:ext>
            </a:extLst>
          </p:cNvPr>
          <p:cNvSpPr/>
          <p:nvPr/>
        </p:nvSpPr>
        <p:spPr>
          <a:xfrm>
            <a:off x="359092" y="285615"/>
            <a:ext cx="11473817" cy="6286770"/>
          </a:xfrm>
          <a:prstGeom prst="rect">
            <a:avLst/>
          </a:prstGeom>
          <a:solidFill>
            <a:srgbClr val="80BA27"/>
          </a:solidFill>
          <a:ln w="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76CD02-B679-450F-A73D-C511BB3236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0908" y="1827900"/>
            <a:ext cx="10692000" cy="101520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7CED89-6A2F-4612-AB59-BA6AC50B1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9854" y="2864700"/>
            <a:ext cx="9513937" cy="1128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9" name="Picture 5" descr="C:\Users\bosm49r\Desktop\1x\Plan de travail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1" y="5528383"/>
            <a:ext cx="3435362" cy="101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6DB1442-DCBC-4F72-AEB9-33B7F65BA1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629" y="4848596"/>
            <a:ext cx="1340971" cy="13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8647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59E05A99-E245-4256-8146-F8B249D913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59" y="612826"/>
            <a:ext cx="6925656" cy="5980694"/>
          </a:xfrm>
          <a:prstGeom prst="rect">
            <a:avLst/>
          </a:prstGeom>
        </p:spPr>
      </p:pic>
      <p:sp>
        <p:nvSpPr>
          <p:cNvPr id="9" name="Shape_1">
            <a:extLst>
              <a:ext uri="{FF2B5EF4-FFF2-40B4-BE49-F238E27FC236}">
                <a16:creationId xmlns:a16="http://schemas.microsoft.com/office/drawing/2014/main" id="{31428A33-8D51-4F9E-9C20-4618F0B98261}"/>
              </a:ext>
            </a:extLst>
          </p:cNvPr>
          <p:cNvSpPr>
            <a:spLocks/>
          </p:cNvSpPr>
          <p:nvPr userDrawn="1"/>
        </p:nvSpPr>
        <p:spPr>
          <a:xfrm>
            <a:off x="388582" y="285762"/>
            <a:ext cx="11473817" cy="6286770"/>
          </a:xfrm>
          <a:prstGeom prst="rect">
            <a:avLst/>
          </a:prstGeom>
          <a:solidFill>
            <a:srgbClr val="878787">
              <a:alpha val="14902"/>
            </a:srgbClr>
          </a:solidFill>
          <a:ln w="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7C0B7A-AD0B-4457-AEFF-49EF6693F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7" y="587594"/>
            <a:ext cx="1168610" cy="989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1D137C-D0B5-459E-8D0C-EEC8E023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026" y="285467"/>
            <a:ext cx="9718590" cy="1285200"/>
          </a:xfrm>
        </p:spPr>
        <p:txBody>
          <a:bodyPr anchor="b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5603A-C958-4B4F-8E07-3E92DAEF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B69D397F-CF04-40A1-9B0A-1898F0ADD9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5650" y="2080830"/>
            <a:ext cx="3021707" cy="4018638"/>
          </a:xfr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80BA27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Section</a:t>
            </a:r>
          </a:p>
          <a:p>
            <a:pPr lvl="1"/>
            <a:r>
              <a:rPr lang="fr-FR" dirty="0"/>
              <a:t>Sous-titre</a:t>
            </a:r>
          </a:p>
          <a:p>
            <a:pPr lvl="1"/>
            <a:r>
              <a:rPr lang="fr-FR" dirty="0"/>
              <a:t>Sous-titre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Sous-titre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Sous-titre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B69D397F-CF04-40A1-9B0A-1898F0ADD99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33250" y="2080830"/>
            <a:ext cx="3021707" cy="4018638"/>
          </a:xfr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80BA27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Section</a:t>
            </a:r>
          </a:p>
          <a:p>
            <a:pPr lvl="1"/>
            <a:r>
              <a:rPr lang="fr-FR" dirty="0"/>
              <a:t>Sous-titre</a:t>
            </a:r>
          </a:p>
          <a:p>
            <a:pPr lvl="1"/>
            <a:r>
              <a:rPr lang="fr-FR" dirty="0"/>
              <a:t>Sous-titre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Sous-titre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Sous-titre</a:t>
            </a:r>
          </a:p>
          <a:p>
            <a:pPr lvl="1"/>
            <a:endParaRPr lang="fr-FR" dirty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B69D397F-CF04-40A1-9B0A-1898F0ADD99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90850" y="2080830"/>
            <a:ext cx="3021707" cy="4018638"/>
          </a:xfr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80BA27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Section</a:t>
            </a:r>
          </a:p>
          <a:p>
            <a:pPr lvl="1"/>
            <a:r>
              <a:rPr lang="fr-FR" dirty="0"/>
              <a:t>Sous-titre</a:t>
            </a:r>
          </a:p>
          <a:p>
            <a:pPr lvl="1"/>
            <a:r>
              <a:rPr lang="fr-FR" dirty="0"/>
              <a:t>Sous-titre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Sous-titre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Sous-titre</a:t>
            </a:r>
          </a:p>
          <a:p>
            <a:pPr lvl="1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BF69144-851F-40CE-84B8-9A54C8683E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077" y="5781670"/>
            <a:ext cx="792545" cy="8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027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apo_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_0">
            <a:extLst>
              <a:ext uri="{FF2B5EF4-FFF2-40B4-BE49-F238E27FC236}">
                <a16:creationId xmlns:a16="http://schemas.microsoft.com/office/drawing/2014/main" id="{0B7979F6-1BC2-4E8B-A0A3-CA8E3502F784}"/>
              </a:ext>
            </a:extLst>
          </p:cNvPr>
          <p:cNvSpPr/>
          <p:nvPr userDrawn="1"/>
        </p:nvSpPr>
        <p:spPr>
          <a:xfrm>
            <a:off x="359092" y="2778345"/>
            <a:ext cx="11473817" cy="3794040"/>
          </a:xfrm>
          <a:prstGeom prst="rect">
            <a:avLst/>
          </a:prstGeom>
          <a:solidFill>
            <a:srgbClr val="80BA27">
              <a:alpha val="60000"/>
            </a:srgbClr>
          </a:solidFill>
          <a:ln w="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427EE-B9CB-483A-B5CF-2F86322DAEF4}"/>
              </a:ext>
            </a:extLst>
          </p:cNvPr>
          <p:cNvSpPr/>
          <p:nvPr/>
        </p:nvSpPr>
        <p:spPr>
          <a:xfrm>
            <a:off x="359092" y="285615"/>
            <a:ext cx="11473816" cy="2492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Insérer une photo de votre choix sur ce cadre gris </a:t>
            </a:r>
            <a:r>
              <a:rPr lang="fr-FR" i="1" u="sng" dirty="0"/>
              <a:t>en respectant les dimensions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43BCC4F-6628-49C7-A989-0EA131691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76CD02-B679-450F-A73D-C511BB3236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598" y="3065340"/>
            <a:ext cx="8370679" cy="101520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7CED89-6A2F-4612-AB59-BA6AC50B1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545" y="4095122"/>
            <a:ext cx="8370679" cy="1128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98250841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_et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D137C-D0B5-459E-8D0C-EEC8E023E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571500" indent="-571500">
              <a:buFontTx/>
              <a:buBlip>
                <a:blip r:embed="rId2"/>
              </a:buBlip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9D397F-CF04-40A1-9B0A-1898F0ADD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5603A-C958-4B4F-8E07-3E92DAEF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46D5FAF-6E15-414C-81A4-5493C47ED149}"/>
              </a:ext>
            </a:extLst>
          </p:cNvPr>
          <p:cNvCxnSpPr>
            <a:cxnSpLocks/>
          </p:cNvCxnSpPr>
          <p:nvPr/>
        </p:nvCxnSpPr>
        <p:spPr>
          <a:xfrm>
            <a:off x="827797" y="1116942"/>
            <a:ext cx="10285403" cy="2116"/>
          </a:xfrm>
          <a:prstGeom prst="line">
            <a:avLst/>
          </a:prstGeom>
          <a:ln w="28575">
            <a:solidFill>
              <a:srgbClr val="80BA2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C117A36-253E-4183-B57E-C023D1CCC5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077" y="5781670"/>
            <a:ext cx="792545" cy="8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8571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D137C-D0B5-459E-8D0C-EEC8E023E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571500" indent="-571500">
              <a:buFontTx/>
              <a:buBlip>
                <a:blip r:embed="rId2"/>
              </a:buBlip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9D397F-CF04-40A1-9B0A-1898F0ADD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9148799" cy="4428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5603A-C958-4B4F-8E07-3E92DAEF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A08483F-D378-4D94-94CC-9AEBFD5034F0}"/>
              </a:ext>
            </a:extLst>
          </p:cNvPr>
          <p:cNvCxnSpPr>
            <a:cxnSpLocks/>
          </p:cNvCxnSpPr>
          <p:nvPr/>
        </p:nvCxnSpPr>
        <p:spPr>
          <a:xfrm>
            <a:off x="827797" y="1116942"/>
            <a:ext cx="10285403" cy="2116"/>
          </a:xfrm>
          <a:prstGeom prst="line">
            <a:avLst/>
          </a:prstGeom>
          <a:ln w="28575">
            <a:solidFill>
              <a:srgbClr val="80BA2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AF2E0C06-A046-43AD-822E-8F7824BB7C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077" y="5781670"/>
            <a:ext cx="792545" cy="8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895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u_et_band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B8C0B89-073F-4965-A41D-C1C64348AB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179" y="550721"/>
            <a:ext cx="739405" cy="62639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1D137C-D0B5-459E-8D0C-EEC8E023E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4500" y="1203968"/>
            <a:ext cx="8473970" cy="864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9D397F-CF04-40A1-9B0A-1898F0ADD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00" y="2095595"/>
            <a:ext cx="8188272" cy="442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5603A-C958-4B4F-8E07-3E92DAEF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36510-72AD-4853-ABAE-B8CFBEBA4820}"/>
              </a:ext>
            </a:extLst>
          </p:cNvPr>
          <p:cNvSpPr/>
          <p:nvPr/>
        </p:nvSpPr>
        <p:spPr>
          <a:xfrm>
            <a:off x="296644" y="0"/>
            <a:ext cx="295694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Insérer une photo de votre choix sur ce cadre gris </a:t>
            </a:r>
            <a:r>
              <a:rPr lang="fr-FR" i="1" u="sng" dirty="0"/>
              <a:t>en respectant les dimensions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3A1971-0EE8-4863-A6F8-ACA87E837C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077" y="5781670"/>
            <a:ext cx="792545" cy="8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526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4_Diapo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B2869B-DA9E-4EF7-BF3D-B7D0D0E8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039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D10C80-0988-428F-99E3-818F56D5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FEC568-9D09-4BC2-9499-3FDB800BF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476000"/>
            <a:ext cx="10051200" cy="44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7CFBE-B75C-4B54-A16A-BC81511EF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3246437"/>
            <a:ext cx="838200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3B4600C-7654-4216-88CC-C8585DF21D9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23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7" r:id="rId2"/>
    <p:sldLayoutId id="2147483782" r:id="rId3"/>
    <p:sldLayoutId id="2147483783" r:id="rId4"/>
    <p:sldLayoutId id="2147483784" r:id="rId5"/>
    <p:sldLayoutId id="2147483778" r:id="rId6"/>
    <p:sldLayoutId id="2147483779" r:id="rId7"/>
    <p:sldLayoutId id="2147483780" r:id="rId8"/>
    <p:sldLayoutId id="2147483810" r:id="rId9"/>
    <p:sldLayoutId id="2147483811" r:id="rId10"/>
    <p:sldLayoutId id="21474838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432" userDrawn="1">
          <p15:clr>
            <a:srgbClr val="F26B43"/>
          </p15:clr>
        </p15:guide>
        <p15:guide id="4" pos="3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oleObject" Target="../embeddings/oleObject4.bin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8">
            <a:extLst>
              <a:ext uri="{FF2B5EF4-FFF2-40B4-BE49-F238E27FC236}">
                <a16:creationId xmlns:a16="http://schemas.microsoft.com/office/drawing/2014/main" id="{8B74E98C-4DFE-714E-ABDB-AC9F7982D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/>
        </p:blipFill>
        <p:spPr>
          <a:xfrm>
            <a:off x="365759" y="265125"/>
            <a:ext cx="11473200" cy="42154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C9BA55-56DF-431A-B58F-F03EDECB7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FERTILISATION DES PRAIRIES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87432C-4B2A-49AC-BC01-5C287093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Anne-Sophie MASSON – Conseillère Prairies</a:t>
            </a:r>
          </a:p>
        </p:txBody>
      </p:sp>
      <p:sp>
        <p:nvSpPr>
          <p:cNvPr id="6" name="ZoneTexte 4"/>
          <p:cNvSpPr txBox="1"/>
          <p:nvPr/>
        </p:nvSpPr>
        <p:spPr>
          <a:xfrm>
            <a:off x="278446" y="6551768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251049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BBB97-EBCB-B157-CEC5-B1813DA4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Cycle sol/plante/animal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2A7BFB-F8E0-0A74-BB6A-056D6BF7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52DCF22-5339-103E-A834-E7207883F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997D8-DFA6-0A13-00A0-A99C02423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17" y="1476000"/>
            <a:ext cx="8500766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9565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4">
            <a:extLst>
              <a:ext uri="{FF2B5EF4-FFF2-40B4-BE49-F238E27FC236}">
                <a16:creationId xmlns:a16="http://schemas.microsoft.com/office/drawing/2014/main" id="{F8D0C678-D3B6-B20E-F0E6-611A8C11D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620713"/>
            <a:ext cx="9290050" cy="4032250"/>
          </a:xfrm>
          <a:prstGeom prst="wedgeRoundRectCallout">
            <a:avLst>
              <a:gd name="adj1" fmla="val -31250"/>
              <a:gd name="adj2" fmla="val -4764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altLang="fr-FR">
                <a:solidFill>
                  <a:schemeClr val="tx1"/>
                </a:solidFill>
                <a:latin typeface="Comic Sans MS" panose="030F0702030302020204" pitchFamily="66" charset="0"/>
              </a:rPr>
              <a:t> Le  cas d’une prairie permanente de « petites terres »</a:t>
            </a:r>
            <a:br>
              <a:rPr lang="fr-FR" altLang="fr-FR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fr-FR" altLang="fr-FR">
                <a:solidFill>
                  <a:schemeClr val="tx1"/>
                </a:solidFill>
                <a:latin typeface="Comic Sans MS" panose="030F0702030302020204" pitchFamily="66" charset="0"/>
              </a:rPr>
              <a:t>    à la ferme expérimentale de Thorigné d’Anjou (49)</a:t>
            </a:r>
            <a:br>
              <a:rPr lang="fr-FR" altLang="fr-FR">
                <a:solidFill>
                  <a:schemeClr val="tx1"/>
                </a:solidFill>
                <a:latin typeface="Comic Sans MS" panose="030F0702030302020204" pitchFamily="66" charset="0"/>
              </a:rPr>
            </a:br>
            <a:endParaRPr lang="fr-FR" altLang="fr-FR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altLang="fr-FR">
                <a:latin typeface="Comic Sans MS" panose="030F0702030302020204" pitchFamily="66" charset="0"/>
              </a:rPr>
              <a:t> Une prairie peu productive valorisée en fauche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fr-FR" altLang="fr-FR">
                <a:latin typeface="Comic Sans MS" panose="030F0702030302020204" pitchFamily="66" charset="0"/>
              </a:rPr>
              <a:t>    + pâturage des repousses par des génisses allaitantes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altLang="fr-FR">
                <a:latin typeface="Comic Sans MS" panose="030F0702030302020204" pitchFamily="66" charset="0"/>
              </a:rPr>
              <a:t> Un milieu difficile, humide et séchant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fr-FR" altLang="fr-FR">
              <a:latin typeface="Comic Sans MS" panose="030F0702030302020204" pitchFamily="66" charset="0"/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altLang="fr-FR">
                <a:latin typeface="Comic Sans MS" panose="030F0702030302020204" pitchFamily="66" charset="0"/>
              </a:rPr>
              <a:t> Un couvert végétal dense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fr-FR" altLang="fr-FR">
              <a:latin typeface="Comic Sans MS" panose="030F0702030302020204" pitchFamily="66" charset="0"/>
            </a:endParaRP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fr-FR" altLang="fr-FR">
              <a:latin typeface="Comic Sans MS" panose="030F0702030302020204" pitchFamily="66" charset="0"/>
            </a:endParaRP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fr-FR" altLang="fr-FR">
              <a:latin typeface="Comic Sans MS" panose="030F0702030302020204" pitchFamily="66" charset="0"/>
            </a:endParaRP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fr-FR" altLang="fr-FR">
              <a:latin typeface="Comic Sans MS" panose="030F0702030302020204" pitchFamily="66" charset="0"/>
            </a:endParaRP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fr-FR" altLang="fr-FR">
              <a:latin typeface="Comic Sans MS" panose="030F0702030302020204" pitchFamily="66" charset="0"/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altLang="fr-FR">
                <a:latin typeface="Comic Sans MS" panose="030F0702030302020204" pitchFamily="66" charset="0"/>
              </a:rPr>
              <a:t> Une prairie diversifiée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fr-FR" altLang="fr-FR">
                <a:latin typeface="Comic Sans MS" panose="030F0702030302020204" pitchFamily="66" charset="0"/>
              </a:rPr>
              <a:t>    avec une quarantaine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fr-FR" altLang="fr-FR">
                <a:latin typeface="Comic Sans MS" panose="030F0702030302020204" pitchFamily="66" charset="0"/>
              </a:rPr>
              <a:t>    d’espèces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fr-FR" altLang="fr-FR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lvl="2" eaLnBrk="1" hangingPunct="1">
              <a:spcBef>
                <a:spcPct val="0"/>
              </a:spcBef>
              <a:buFontTx/>
              <a:buNone/>
            </a:pPr>
            <a:endParaRPr lang="fr-FR" altLang="fr-FR">
              <a:latin typeface="Comic Sans MS" panose="030F0702030302020204" pitchFamily="66" charset="0"/>
            </a:endParaRP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fr-FR" altLang="fr-FR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fr-FR" altLang="fr-FR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64645B04-CC6D-D757-3BB8-B1980B880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2" y="1248697"/>
            <a:ext cx="2912931" cy="189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3">
            <a:extLst>
              <a:ext uri="{FF2B5EF4-FFF2-40B4-BE49-F238E27FC236}">
                <a16:creationId xmlns:a16="http://schemas.microsoft.com/office/drawing/2014/main" id="{D5F67209-4202-AAE6-DF29-17F8EAB1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428999"/>
            <a:ext cx="1843906" cy="123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4">
            <a:extLst>
              <a:ext uri="{FF2B5EF4-FFF2-40B4-BE49-F238E27FC236}">
                <a16:creationId xmlns:a16="http://schemas.microsoft.com/office/drawing/2014/main" id="{91B880AB-60AB-299B-5D79-638532D00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9" y="3429001"/>
            <a:ext cx="4327525" cy="312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4" name="ZoneTexte 3">
            <a:extLst>
              <a:ext uri="{FF2B5EF4-FFF2-40B4-BE49-F238E27FC236}">
                <a16:creationId xmlns:a16="http://schemas.microsoft.com/office/drawing/2014/main" id="{51DACA09-839C-EA28-1F65-9390F218F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900" y="252413"/>
            <a:ext cx="90360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3200">
                <a:solidFill>
                  <a:srgbClr val="006600"/>
                </a:solidFill>
              </a:rPr>
              <a:t>Un essai de longue durée à Thorigné </a:t>
            </a:r>
            <a:r>
              <a:rPr lang="fr-FR" altLang="fr-FR" sz="2000">
                <a:solidFill>
                  <a:srgbClr val="006600"/>
                </a:solidFill>
              </a:rPr>
              <a:t>(Chambres Pays de Loire)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ZoneTexte 3">
            <a:extLst>
              <a:ext uri="{FF2B5EF4-FFF2-40B4-BE49-F238E27FC236}">
                <a16:creationId xmlns:a16="http://schemas.microsoft.com/office/drawing/2014/main" id="{C0AC2DE6-F2AF-657D-F6BF-6201A1848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900" y="252413"/>
            <a:ext cx="90360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3200">
                <a:solidFill>
                  <a:srgbClr val="006600"/>
                </a:solidFill>
              </a:rPr>
              <a:t>Un essai de longue durée à Thorigné </a:t>
            </a:r>
            <a:r>
              <a:rPr lang="fr-FR" altLang="fr-FR" sz="2000">
                <a:solidFill>
                  <a:srgbClr val="006600"/>
                </a:solidFill>
              </a:rPr>
              <a:t>(Chambres Pays de Loire)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E0603F-A507-48EF-D602-CDC28BD047D9}"/>
              </a:ext>
            </a:extLst>
          </p:cNvPr>
          <p:cNvSpPr txBox="1"/>
          <p:nvPr/>
        </p:nvSpPr>
        <p:spPr>
          <a:xfrm>
            <a:off x="1847851" y="1196976"/>
            <a:ext cx="5699125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fr-FR" sz="1600" dirty="0">
                <a:latin typeface="+mj-lt"/>
              </a:rPr>
              <a:t>Un essai de longue durée sur 3 années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endParaRPr lang="fr-FR" sz="16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fr-FR" sz="1600" dirty="0">
                <a:latin typeface="+mj-lt"/>
              </a:rPr>
              <a:t>Impact de différentes techniques d’entretien :</a:t>
            </a:r>
          </a:p>
          <a:p>
            <a:pPr>
              <a:defRPr/>
            </a:pPr>
            <a:r>
              <a:rPr lang="fr-FR" sz="1600" b="1" dirty="0">
                <a:solidFill>
                  <a:srgbClr val="D9A60C"/>
                </a:solidFill>
                <a:latin typeface="+mj-lt"/>
              </a:rPr>
              <a:t>	- Aération</a:t>
            </a:r>
          </a:p>
          <a:p>
            <a:pPr>
              <a:defRPr/>
            </a:pPr>
            <a:r>
              <a:rPr lang="fr-FR" sz="1600" b="1" dirty="0">
                <a:solidFill>
                  <a:srgbClr val="D9A60C"/>
                </a:solidFill>
                <a:latin typeface="+mj-lt"/>
              </a:rPr>
              <a:t>	- Aération + sursemis</a:t>
            </a:r>
          </a:p>
          <a:p>
            <a:pPr>
              <a:defRPr/>
            </a:pPr>
            <a:r>
              <a:rPr lang="fr-FR" sz="1600" b="1" dirty="0">
                <a:solidFill>
                  <a:srgbClr val="D9A60C"/>
                </a:solidFill>
                <a:latin typeface="+mj-lt"/>
              </a:rPr>
              <a:t>	- Apport de compost</a:t>
            </a:r>
          </a:p>
          <a:p>
            <a:pPr>
              <a:defRPr/>
            </a:pPr>
            <a:endParaRPr lang="fr-FR" sz="16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fr-FR" sz="1600" dirty="0">
                <a:latin typeface="+mj-lt"/>
              </a:rPr>
              <a:t>Effets mesurés sur la productivité et la composition botanique</a:t>
            </a:r>
          </a:p>
        </p:txBody>
      </p:sp>
      <p:grpSp>
        <p:nvGrpSpPr>
          <p:cNvPr id="28676" name="Groupe 5">
            <a:extLst>
              <a:ext uri="{FF2B5EF4-FFF2-40B4-BE49-F238E27FC236}">
                <a16:creationId xmlns:a16="http://schemas.microsoft.com/office/drawing/2014/main" id="{87EBB985-0C4C-4AFF-376D-5D883AC75087}"/>
              </a:ext>
            </a:extLst>
          </p:cNvPr>
          <p:cNvGrpSpPr>
            <a:grpSpLocks/>
          </p:cNvGrpSpPr>
          <p:nvPr/>
        </p:nvGrpSpPr>
        <p:grpSpPr bwMode="auto">
          <a:xfrm>
            <a:off x="1847850" y="3659189"/>
            <a:ext cx="5970588" cy="2630487"/>
            <a:chOff x="323850" y="3659242"/>
            <a:chExt cx="5970796" cy="2630955"/>
          </a:xfrm>
        </p:grpSpPr>
        <p:pic>
          <p:nvPicPr>
            <p:cNvPr id="28679" name="Picture 2">
              <a:extLst>
                <a:ext uri="{FF2B5EF4-FFF2-40B4-BE49-F238E27FC236}">
                  <a16:creationId xmlns:a16="http://schemas.microsoft.com/office/drawing/2014/main" id="{CC20CEAC-8E60-EBB7-92D2-99D3F72FC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" r="1530" b="3139"/>
            <a:stretch>
              <a:fillRect/>
            </a:stretch>
          </p:blipFill>
          <p:spPr bwMode="auto">
            <a:xfrm>
              <a:off x="323850" y="3659242"/>
              <a:ext cx="5970796" cy="2630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4DAC9D46-C6EE-C9D4-8298-766DA5E16039}"/>
                </a:ext>
              </a:extLst>
            </p:cNvPr>
            <p:cNvSpPr/>
            <p:nvPr/>
          </p:nvSpPr>
          <p:spPr>
            <a:xfrm>
              <a:off x="4356240" y="5301009"/>
              <a:ext cx="1079538" cy="989188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pic>
        <p:nvPicPr>
          <p:cNvPr id="28677" name="Image 3">
            <a:extLst>
              <a:ext uri="{FF2B5EF4-FFF2-40B4-BE49-F238E27FC236}">
                <a16:creationId xmlns:a16="http://schemas.microsoft.com/office/drawing/2014/main" id="{C1C5B7B7-36B7-F5C4-75EC-2AE8D6152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365250"/>
            <a:ext cx="3194050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Image 4">
            <a:extLst>
              <a:ext uri="{FF2B5EF4-FFF2-40B4-BE49-F238E27FC236}">
                <a16:creationId xmlns:a16="http://schemas.microsoft.com/office/drawing/2014/main" id="{F2BCACA9-B330-C4C9-0B3D-0FF1801C3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/>
          <a:stretch>
            <a:fillRect/>
          </a:stretch>
        </p:blipFill>
        <p:spPr bwMode="auto">
          <a:xfrm>
            <a:off x="7851776" y="3860800"/>
            <a:ext cx="2798763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DA2DA-EBD2-D79D-0920-CF681E83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6" y="115888"/>
            <a:ext cx="10962968" cy="1143000"/>
          </a:xfrm>
        </p:spPr>
        <p:txBody>
          <a:bodyPr/>
          <a:lstStyle/>
          <a:p>
            <a:pPr>
              <a:defRPr/>
            </a:pPr>
            <a:r>
              <a:rPr lang="fr-FR" dirty="0"/>
              <a:t>Essai de longue durée à St Hilaire en Woëvre </a:t>
            </a:r>
            <a:r>
              <a:rPr lang="fr-FR" sz="2000" dirty="0"/>
              <a:t>(ARVALIS)</a:t>
            </a:r>
          </a:p>
        </p:txBody>
      </p:sp>
      <p:sp>
        <p:nvSpPr>
          <p:cNvPr id="29699" name="Espace réservé du contenu 2">
            <a:extLst>
              <a:ext uri="{FF2B5EF4-FFF2-40B4-BE49-F238E27FC236}">
                <a16:creationId xmlns:a16="http://schemas.microsoft.com/office/drawing/2014/main" id="{F0104A05-F6F4-C8B4-F815-12E7D9FAB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/>
              <a:t>Essai de 2007 à 2011</a:t>
            </a:r>
          </a:p>
        </p:txBody>
      </p:sp>
      <p:pic>
        <p:nvPicPr>
          <p:cNvPr id="29700" name="Picture 3">
            <a:extLst>
              <a:ext uri="{FF2B5EF4-FFF2-40B4-BE49-F238E27FC236}">
                <a16:creationId xmlns:a16="http://schemas.microsoft.com/office/drawing/2014/main" id="{E2D2CD44-3AFD-B11D-6520-8A682F408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2" t="41080" r="30862" b="12575"/>
          <a:stretch>
            <a:fillRect/>
          </a:stretch>
        </p:blipFill>
        <p:spPr bwMode="auto">
          <a:xfrm>
            <a:off x="2208213" y="2205038"/>
            <a:ext cx="5784850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DA2DA-EBD2-D79D-0920-CF681E83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6" y="115888"/>
            <a:ext cx="10962968" cy="1143000"/>
          </a:xfrm>
        </p:spPr>
        <p:txBody>
          <a:bodyPr/>
          <a:lstStyle/>
          <a:p>
            <a:pPr>
              <a:defRPr/>
            </a:pPr>
            <a:r>
              <a:rPr lang="fr-FR" dirty="0"/>
              <a:t>Essai de longue durée à St Hilaire en Woëvre </a:t>
            </a:r>
            <a:r>
              <a:rPr lang="fr-FR" sz="2000" dirty="0"/>
              <a:t>(ARVALIS)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D8C1AF7-392B-A72F-749D-66BD9B152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6" t="30048" r="20827" b="15700"/>
          <a:stretch>
            <a:fillRect/>
          </a:stretch>
        </p:blipFill>
        <p:spPr bwMode="auto">
          <a:xfrm>
            <a:off x="1847851" y="1685926"/>
            <a:ext cx="8213725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0304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5FCE06-AD77-573B-FA2B-005E07871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2: le </a:t>
            </a:r>
            <a:r>
              <a:rPr lang="fr-FR" dirty="0" err="1"/>
              <a:t>sursemis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28F6EE-AB08-4C2C-2887-9346EF51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103</a:t>
            </a:fld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1FEC9A8-1335-0268-CE16-44AC9B540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008" y="1700808"/>
            <a:ext cx="9528048" cy="3168352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>
                <a:solidFill>
                  <a:srgbClr val="7030A0"/>
                </a:solidFill>
              </a:rPr>
              <a:t>Principe :</a:t>
            </a:r>
          </a:p>
          <a:p>
            <a:pPr marL="0" indent="0">
              <a:buNone/>
            </a:pPr>
            <a:endParaRPr lang="fr-FR" sz="24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030A0"/>
                </a:solidFill>
              </a:rPr>
              <a:t>Renforcer ou compléter la flore d’une prairie existante sans détruire le couvert en place</a:t>
            </a:r>
          </a:p>
          <a:p>
            <a:pPr marL="0" indent="0">
              <a:buNone/>
            </a:pPr>
            <a:endParaRPr lang="fr-FR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0310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2D8D2-0608-DF85-D9F3-AB38948B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sursemis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DA496F-4687-B75C-F8A1-3D5269E4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74C1735-596C-4872-2189-A22C0DDA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2" y="1081088"/>
            <a:ext cx="9145588" cy="4508500"/>
          </a:xfrm>
          <a:prstGeom prst="wedgeRoundRectCallout">
            <a:avLst>
              <a:gd name="adj1" fmla="val -31250"/>
              <a:gd name="adj2" fmla="val -4764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fr-FR" sz="1600" b="1" dirty="0">
                <a:latin typeface="+mj-lt"/>
              </a:rPr>
              <a:t>Une technique aléatoire et exigeante</a:t>
            </a:r>
            <a:r>
              <a:rPr lang="fr-FR" sz="1600" dirty="0">
                <a:latin typeface="+mj-lt"/>
                <a:cs typeface="Arial" charset="0"/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  <a:cs typeface="Arial" charset="0"/>
              </a:rPr>
              <a:t> Le principe du sursemis : renforcer la flore d’une prairie existante sans la détruire</a:t>
            </a:r>
          </a:p>
          <a:p>
            <a:pPr>
              <a:lnSpc>
                <a:spcPct val="150000"/>
              </a:lnSpc>
              <a:defRPr/>
            </a:pPr>
            <a:endParaRPr lang="fr-FR" sz="300" dirty="0">
              <a:latin typeface="+mj-lt"/>
              <a:cs typeface="Arial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  <a:cs typeface="Arial" charset="0"/>
              </a:rPr>
              <a:t> Les conditions de mise en place : 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  <a:cs typeface="Arial" charset="0"/>
              </a:rPr>
              <a:t> Disposer d’</a:t>
            </a:r>
            <a:r>
              <a:rPr lang="fr-FR" sz="1600" b="1" dirty="0">
                <a:solidFill>
                  <a:srgbClr val="00B050"/>
                </a:solidFill>
                <a:latin typeface="+mj-lt"/>
                <a:cs typeface="Arial" charset="0"/>
              </a:rPr>
              <a:t>un milieu ouvert</a:t>
            </a:r>
            <a:r>
              <a:rPr lang="fr-FR" sz="1600" dirty="0">
                <a:latin typeface="+mj-lt"/>
                <a:cs typeface="Arial" charset="0"/>
              </a:rPr>
              <a:t> (des zones de sol nu),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  <a:cs typeface="Arial" charset="0"/>
              </a:rPr>
              <a:t> Agir sur </a:t>
            </a:r>
            <a:r>
              <a:rPr lang="fr-FR" sz="1600" b="1" dirty="0">
                <a:solidFill>
                  <a:srgbClr val="00B050"/>
                </a:solidFill>
                <a:latin typeface="+mj-lt"/>
                <a:cs typeface="Arial" charset="0"/>
              </a:rPr>
              <a:t>une végétation rase</a:t>
            </a:r>
            <a:r>
              <a:rPr lang="fr-FR" sz="1600" dirty="0">
                <a:latin typeface="+mj-lt"/>
                <a:cs typeface="Arial" charset="0"/>
              </a:rPr>
              <a:t>, sur-pâturée ou après broyage des refus, 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  <a:cs typeface="Arial" charset="0"/>
              </a:rPr>
              <a:t> Agrandir mécaniquement les </a:t>
            </a:r>
            <a:r>
              <a:rPr lang="fr-FR" sz="1600" b="1" dirty="0">
                <a:solidFill>
                  <a:srgbClr val="00B050"/>
                </a:solidFill>
                <a:latin typeface="+mj-lt"/>
                <a:cs typeface="Arial" charset="0"/>
              </a:rPr>
              <a:t>vides</a:t>
            </a:r>
            <a:r>
              <a:rPr lang="fr-FR" sz="1600" dirty="0">
                <a:latin typeface="+mj-lt"/>
                <a:cs typeface="Arial" charset="0"/>
              </a:rPr>
              <a:t>,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  <a:cs typeface="Arial" charset="0"/>
              </a:rPr>
              <a:t> </a:t>
            </a:r>
            <a:r>
              <a:rPr lang="fr-FR" sz="1600" b="1" dirty="0">
                <a:solidFill>
                  <a:srgbClr val="00B050"/>
                </a:solidFill>
                <a:latin typeface="+mj-lt"/>
                <a:cs typeface="Arial" charset="0"/>
              </a:rPr>
              <a:t>Semer dense </a:t>
            </a:r>
            <a:r>
              <a:rPr lang="fr-FR" sz="1600" dirty="0">
                <a:latin typeface="+mj-lt"/>
                <a:cs typeface="Arial" charset="0"/>
              </a:rPr>
              <a:t>des espèces rapides de mise en place,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  <a:cs typeface="Arial" charset="0"/>
              </a:rPr>
              <a:t> </a:t>
            </a:r>
            <a:r>
              <a:rPr lang="fr-FR" sz="1600" b="1" dirty="0">
                <a:solidFill>
                  <a:srgbClr val="00B050"/>
                </a:solidFill>
                <a:latin typeface="+mj-lt"/>
                <a:cs typeface="Arial" charset="0"/>
              </a:rPr>
              <a:t>Tasser le sol </a:t>
            </a:r>
            <a:r>
              <a:rPr lang="fr-FR" sz="1600" dirty="0">
                <a:latin typeface="+mj-lt"/>
                <a:cs typeface="Arial" charset="0"/>
              </a:rPr>
              <a:t>(piétinement par les animaux ou rouleau) 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  <a:cs typeface="Arial" charset="0"/>
              </a:rPr>
              <a:t> Maintenir </a:t>
            </a:r>
            <a:r>
              <a:rPr lang="fr-FR" sz="1600" b="1" dirty="0">
                <a:solidFill>
                  <a:srgbClr val="00B050"/>
                </a:solidFill>
                <a:latin typeface="+mj-lt"/>
                <a:cs typeface="Arial" charset="0"/>
              </a:rPr>
              <a:t>une végétation rase </a:t>
            </a:r>
            <a:r>
              <a:rPr lang="fr-FR" sz="1600" dirty="0">
                <a:latin typeface="+mj-lt"/>
                <a:cs typeface="Arial" charset="0"/>
              </a:rPr>
              <a:t>(accès à la lumière des plantules) </a:t>
            </a:r>
          </a:p>
          <a:p>
            <a:pPr lvl="2">
              <a:lnSpc>
                <a:spcPct val="150000"/>
              </a:lnSpc>
              <a:defRPr/>
            </a:pPr>
            <a:endParaRPr lang="fr-FR" sz="1600" dirty="0">
              <a:latin typeface="+mj-lt"/>
              <a:cs typeface="Arial" charset="0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fr-FR" sz="1600" dirty="0">
              <a:latin typeface="+mj-lt"/>
              <a:cs typeface="Arial" charset="0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fr-FR" dirty="0">
              <a:latin typeface="+mj-lt"/>
              <a:cs typeface="Arial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fr-FR" sz="1600" dirty="0">
              <a:latin typeface="+mj-lt"/>
              <a:cs typeface="Arial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fr-FR" sz="1600" dirty="0">
              <a:latin typeface="+mj-lt"/>
              <a:cs typeface="Arial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C48B9F-A9C5-ED87-F2EA-A9553095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4" y="5561013"/>
            <a:ext cx="15843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BE2557A-74A1-36EE-9285-8940CA4D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5589588"/>
            <a:ext cx="1439863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5" descr="aitchinson_ligne_semis">
            <a:extLst>
              <a:ext uri="{FF2B5EF4-FFF2-40B4-BE49-F238E27FC236}">
                <a16:creationId xmlns:a16="http://schemas.microsoft.com/office/drawing/2014/main" id="{BEF79641-514A-7264-2243-153E5CFDF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2120900"/>
            <a:ext cx="1674812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4629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34F8D-3835-8AB2-2FED-EC9B4C31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sursemis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C9F783-A6A1-37F4-A1CF-C7611A4D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963035-0487-3DD2-5FD4-5D49B6DC6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1268413"/>
            <a:ext cx="9290050" cy="4032250"/>
          </a:xfrm>
          <a:prstGeom prst="wedgeRoundRectCallout">
            <a:avLst>
              <a:gd name="adj1" fmla="val -31250"/>
              <a:gd name="adj2" fmla="val -4764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fr-FR" b="1" dirty="0">
                <a:latin typeface="+mj-lt"/>
              </a:rPr>
              <a:t>Risques d'échecs importants 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latin typeface="+mj-lt"/>
              </a:rPr>
              <a:t> Une réussite d’abord liée aux conditions climatiques intervenant après l’intervention : </a:t>
            </a:r>
            <a:r>
              <a:rPr lang="fr-FR" b="1" dirty="0">
                <a:solidFill>
                  <a:srgbClr val="00B050"/>
                </a:solidFill>
                <a:latin typeface="+mj-lt"/>
              </a:rPr>
              <a:t>levée rapide des espèces implantées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latin typeface="+mj-lt"/>
              </a:rPr>
              <a:t> Pas d’effet date de sursemis (printemps ou automne)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latin typeface="+mj-lt"/>
              </a:rPr>
              <a:t> Pas d’effet lié aux types de semoirs utilisés : 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marL="733425" lvl="2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latin typeface="+mj-lt"/>
              </a:rPr>
              <a:t> Des espèces </a:t>
            </a:r>
            <a:r>
              <a:rPr lang="fr-FR" dirty="0" err="1">
                <a:latin typeface="+mj-lt"/>
              </a:rPr>
              <a:t>limitantes</a:t>
            </a:r>
            <a:r>
              <a:rPr lang="fr-FR" dirty="0">
                <a:latin typeface="+mj-lt"/>
              </a:rPr>
              <a:t> pour la réussite du </a:t>
            </a:r>
            <a:r>
              <a:rPr lang="fr-FR" dirty="0" err="1">
                <a:latin typeface="+mj-lt"/>
              </a:rPr>
              <a:t>sursemis</a:t>
            </a:r>
            <a:r>
              <a:rPr lang="fr-FR" dirty="0">
                <a:latin typeface="+mj-lt"/>
              </a:rPr>
              <a:t> : les Agrostis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lvl="2">
              <a:buFont typeface="Wingdings" pitchFamily="2" charset="2"/>
              <a:buChar char="Ø"/>
              <a:defRPr/>
            </a:pPr>
            <a:endParaRPr lang="fr-FR" dirty="0">
              <a:latin typeface="+mj-lt"/>
            </a:endParaRPr>
          </a:p>
          <a:p>
            <a:pPr>
              <a:defRPr/>
            </a:pPr>
            <a:endParaRPr lang="fr-FR" dirty="0">
              <a:latin typeface="+mj-lt"/>
            </a:endParaRPr>
          </a:p>
          <a:p>
            <a:pPr>
              <a:buFont typeface="Wingdings" pitchFamily="2" charset="2"/>
              <a:buChar char="Ø"/>
              <a:defRPr/>
            </a:pPr>
            <a:endParaRPr lang="fr-FR" dirty="0">
              <a:latin typeface="+mj-lt"/>
            </a:endParaRPr>
          </a:p>
        </p:txBody>
      </p:sp>
      <p:pic>
        <p:nvPicPr>
          <p:cNvPr id="6" name="Picture 4" descr="semoir polyvalent">
            <a:extLst>
              <a:ext uri="{FF2B5EF4-FFF2-40B4-BE49-F238E27FC236}">
                <a16:creationId xmlns:a16="http://schemas.microsoft.com/office/drawing/2014/main" id="{0C2206AB-A0E7-4C42-8ABF-253CF1684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38" y="3429001"/>
            <a:ext cx="1530350" cy="100806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trieg10">
            <a:extLst>
              <a:ext uri="{FF2B5EF4-FFF2-40B4-BE49-F238E27FC236}">
                <a16:creationId xmlns:a16="http://schemas.microsoft.com/office/drawing/2014/main" id="{CFEE3FFC-542E-0BBC-729B-DA883F3F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3435351"/>
            <a:ext cx="1368425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semoir photo1">
            <a:extLst>
              <a:ext uri="{FF2B5EF4-FFF2-40B4-BE49-F238E27FC236}">
                <a16:creationId xmlns:a16="http://schemas.microsoft.com/office/drawing/2014/main" id="{B599C0C4-5DC3-8E03-2646-BA1EEAF0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6" y="3429000"/>
            <a:ext cx="1452563" cy="99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 descr="rouleaux tasseurs couv">
            <a:extLst>
              <a:ext uri="{FF2B5EF4-FFF2-40B4-BE49-F238E27FC236}">
                <a16:creationId xmlns:a16="http://schemas.microsoft.com/office/drawing/2014/main" id="{8C3ECCD2-200B-A777-BA25-8B748C59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89" y="3429001"/>
            <a:ext cx="152717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 descr="IMG_6916">
            <a:extLst>
              <a:ext uri="{FF2B5EF4-FFF2-40B4-BE49-F238E27FC236}">
                <a16:creationId xmlns:a16="http://schemas.microsoft.com/office/drawing/2014/main" id="{0ACC104E-0987-A538-3156-7B07BC4D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95" y="5416550"/>
            <a:ext cx="3141662" cy="144145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198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>
            <a:extLst>
              <a:ext uri="{FF2B5EF4-FFF2-40B4-BE49-F238E27FC236}">
                <a16:creationId xmlns:a16="http://schemas.microsoft.com/office/drawing/2014/main" id="{806A550A-080B-DA72-6C3E-C2EA6A12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La gestion du désherbage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82815-807F-FE29-46F8-42474D25D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Très peu de produits homologués sur prairies d’associations</a:t>
            </a:r>
          </a:p>
          <a:p>
            <a:pPr>
              <a:defRPr/>
            </a:pPr>
            <a:endParaRPr lang="fr-F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Par une bonne qualité d’implantation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fr-FR" dirty="0"/>
              <a:t>Semis précoce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fr-FR" dirty="0"/>
              <a:t>Semis sous couvert</a:t>
            </a:r>
          </a:p>
          <a:p>
            <a:pPr>
              <a:defRPr/>
            </a:pPr>
            <a:endParaRPr lang="fr-F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Par une exploitation précoce</a:t>
            </a:r>
          </a:p>
          <a:p>
            <a:pPr>
              <a:defRPr/>
            </a:pPr>
            <a:endParaRPr lang="fr-FR" dirty="0">
              <a:solidFill>
                <a:schemeClr val="tx1"/>
              </a:solidFill>
            </a:endParaRPr>
          </a:p>
          <a:p>
            <a:pPr marL="457200" lvl="1" indent="0">
              <a:buNone/>
              <a:defRPr/>
            </a:pPr>
            <a:endParaRPr lang="fr-FR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A21C9F-B63E-0F82-DE27-9FBB00F2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Rumex</a:t>
            </a:r>
          </a:p>
          <a:p>
            <a:pPr lvl="1">
              <a:defRPr/>
            </a:pPr>
            <a:r>
              <a:rPr lang="fr-FR" dirty="0"/>
              <a:t>Fauche avant apparition de la hampe florale</a:t>
            </a:r>
          </a:p>
          <a:p>
            <a:pPr lvl="1">
              <a:defRPr/>
            </a:pPr>
            <a:r>
              <a:rPr lang="fr-FR" dirty="0"/>
              <a:t>Désherbage chimique, plutôt en localisé (efficacité/homologation)</a:t>
            </a:r>
          </a:p>
          <a:p>
            <a:pPr marL="457200" lvl="1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Chardons</a:t>
            </a:r>
          </a:p>
          <a:p>
            <a:pPr lvl="1">
              <a:defRPr/>
            </a:pPr>
            <a:r>
              <a:rPr lang="fr-FR" dirty="0"/>
              <a:t>Fauche au stade bouton floral</a:t>
            </a:r>
          </a:p>
          <a:p>
            <a:pPr marL="457200" lvl="1" indent="0">
              <a:buNone/>
              <a:defRPr/>
            </a:pPr>
            <a:r>
              <a:rPr lang="fr-FR" dirty="0"/>
              <a:t>+ en phase de sève descendante pour le chardon des champs</a:t>
            </a:r>
          </a:p>
          <a:p>
            <a:pPr marL="457200" lvl="1" indent="0">
              <a:buNone/>
              <a:defRPr/>
            </a:pPr>
            <a:r>
              <a:rPr lang="fr-FR" dirty="0"/>
              <a:t>		</a:t>
            </a:r>
          </a:p>
        </p:txBody>
      </p:sp>
      <p:sp>
        <p:nvSpPr>
          <p:cNvPr id="22531" name="Titre 1">
            <a:extLst>
              <a:ext uri="{FF2B5EF4-FFF2-40B4-BE49-F238E27FC236}">
                <a16:creationId xmlns:a16="http://schemas.microsoft.com/office/drawing/2014/main" id="{0EBF0EA3-55F9-6A85-D90E-00B6B1C7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La gestion du désherbage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64920-9C2C-B058-198E-44D49D27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Niveau 3: la rénovation totale s’impose parfois…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C16CDA-4971-67C7-EA64-FBA8099B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5" name="Picture 4" descr="Niveau 3">
            <a:extLst>
              <a:ext uri="{FF2B5EF4-FFF2-40B4-BE49-F238E27FC236}">
                <a16:creationId xmlns:a16="http://schemas.microsoft.com/office/drawing/2014/main" id="{460BEA94-DA49-23D6-44FC-F59BA7E4E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1193" y="1515329"/>
            <a:ext cx="8820561" cy="48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80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BBB97-EBCB-B157-CEC5-B1813DA4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Cycle sol/plante/animal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2A7BFB-F8E0-0A74-BB6A-056D6BF7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720453-E771-F6E3-5D92-4221FAD7F303}"/>
              </a:ext>
            </a:extLst>
          </p:cNvPr>
          <p:cNvSpPr txBox="1">
            <a:spLocks/>
          </p:cNvSpPr>
          <p:nvPr/>
        </p:nvSpPr>
        <p:spPr>
          <a:xfrm>
            <a:off x="1230712" y="1448779"/>
            <a:ext cx="9204206" cy="504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Les plantes fournissent du sucre aux bactéries en échange d’azote soluble.</a:t>
            </a:r>
          </a:p>
          <a:p>
            <a:endParaRPr lang="fr-FR" sz="18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fr-FR" sz="1800" dirty="0"/>
              <a:t>Apport d’engrais chimique aux plantes :</a:t>
            </a:r>
          </a:p>
          <a:p>
            <a:pPr>
              <a:buFont typeface="Symbol"/>
              <a:buChar char="Þ"/>
            </a:pPr>
            <a:r>
              <a:rPr lang="fr-FR" sz="1800" dirty="0"/>
              <a:t>moins besoin des bactéries =&gt; baisse des populations de bactéries.</a:t>
            </a:r>
          </a:p>
          <a:p>
            <a:pPr>
              <a:buFont typeface="Symbol"/>
              <a:buChar char="Þ"/>
            </a:pPr>
            <a:r>
              <a:rPr lang="fr-FR" sz="1800" dirty="0"/>
              <a:t>Effet « spot » des bouses</a:t>
            </a:r>
          </a:p>
          <a:p>
            <a:pPr>
              <a:buFont typeface="Symbol"/>
              <a:buChar char="Þ"/>
            </a:pPr>
            <a:endParaRPr lang="fr-FR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fr-FR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fr-FR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fr-FR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fr-FR" sz="1800" dirty="0"/>
          </a:p>
          <a:p>
            <a:r>
              <a:rPr lang="fr-FR" sz="1800" dirty="0"/>
              <a:t>Une prairie n’a pas de durée de vie limitée (pas programmée pour s’arrêter).</a:t>
            </a:r>
          </a:p>
          <a:p>
            <a:endParaRPr lang="fr-FR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BADD41A-A4D7-2A53-D7F9-FF5ACAC51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18" r="11592"/>
          <a:stretch/>
        </p:blipFill>
        <p:spPr bwMode="auto">
          <a:xfrm>
            <a:off x="4803049" y="3246437"/>
            <a:ext cx="3569985" cy="2265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8579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64920-9C2C-B058-198E-44D49D27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Niveau 3: la rénovation totale s’impose parfois…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C16CDA-4971-67C7-EA64-FBA8099B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AD627D47-B575-7B69-3809-9D0875C7B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252538"/>
            <a:ext cx="8815388" cy="4032250"/>
          </a:xfrm>
          <a:prstGeom prst="wedgeRoundRectCallout">
            <a:avLst>
              <a:gd name="adj1" fmla="val -31250"/>
              <a:gd name="adj2" fmla="val -4764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defRPr/>
            </a:pPr>
            <a:r>
              <a:rPr lang="fr-FR" sz="2000" dirty="0">
                <a:solidFill>
                  <a:srgbClr val="006600"/>
                </a:solidFill>
                <a:latin typeface="+mj-lt"/>
              </a:rPr>
              <a:t>La rénovation totale : un raisonnement à la parcelle en fonction des contraintes du milieu</a:t>
            </a:r>
          </a:p>
          <a:p>
            <a:pPr marL="0" lvl="1">
              <a:defRPr/>
            </a:pPr>
            <a:endParaRPr lang="fr-FR" sz="1600" dirty="0">
              <a:latin typeface="+mj-lt"/>
            </a:endParaRPr>
          </a:p>
          <a:p>
            <a:pPr marL="0" lvl="1"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</a:rPr>
              <a:t> Avec une contrainte forte du milieu (humidité, caractère séchant, faible fertilité) la « naturalisation » du couvert est souvent rapide au profit des espèces végétales spontanées,</a:t>
            </a:r>
          </a:p>
          <a:p>
            <a:pPr marL="0" lvl="1">
              <a:defRPr/>
            </a:pPr>
            <a:endParaRPr lang="fr-FR" sz="1600" dirty="0">
              <a:latin typeface="+mj-lt"/>
            </a:endParaRPr>
          </a:p>
          <a:p>
            <a:pPr marL="0" lvl="1">
              <a:buFont typeface="Wingdings" pitchFamily="2" charset="2"/>
              <a:buChar char="Ø"/>
              <a:defRPr/>
            </a:pPr>
            <a:r>
              <a:rPr lang="fr-FR" sz="1600" dirty="0">
                <a:latin typeface="+mj-lt"/>
              </a:rPr>
              <a:t> Les variétés fourragères sélectionnées </a:t>
            </a:r>
          </a:p>
          <a:p>
            <a:pPr marL="0" lvl="1">
              <a:defRPr/>
            </a:pPr>
            <a:r>
              <a:rPr lang="fr-FR" sz="1600" dirty="0">
                <a:latin typeface="+mj-lt"/>
              </a:rPr>
              <a:t>sont-elles adaptées à ces milieux ?</a:t>
            </a:r>
          </a:p>
          <a:p>
            <a:pPr lvl="1">
              <a:defRPr/>
            </a:pPr>
            <a:endParaRPr lang="fr-FR" sz="1600" dirty="0">
              <a:latin typeface="+mj-lt"/>
            </a:endParaRPr>
          </a:p>
          <a:p>
            <a:pPr lvl="1">
              <a:defRPr/>
            </a:pPr>
            <a:endParaRPr lang="fr-FR" sz="1600" dirty="0">
              <a:latin typeface="+mj-lt"/>
            </a:endParaRPr>
          </a:p>
          <a:p>
            <a:pPr lvl="1">
              <a:defRPr/>
            </a:pPr>
            <a:endParaRPr lang="fr-FR" sz="1600" dirty="0">
              <a:latin typeface="+mj-lt"/>
            </a:endParaRPr>
          </a:p>
          <a:p>
            <a:pPr lvl="1">
              <a:buFont typeface="Wingdings" pitchFamily="2" charset="2"/>
              <a:buChar char="Ø"/>
              <a:defRPr/>
            </a:pPr>
            <a:endParaRPr lang="fr-FR" sz="1600" dirty="0">
              <a:latin typeface="+mj-lt"/>
            </a:endParaRPr>
          </a:p>
          <a:p>
            <a:pPr>
              <a:defRPr/>
            </a:pPr>
            <a:endParaRPr lang="fr-FR" sz="1600" dirty="0">
              <a:latin typeface="+mj-lt"/>
            </a:endParaRPr>
          </a:p>
          <a:p>
            <a:pPr>
              <a:defRPr/>
            </a:pPr>
            <a:endParaRPr lang="fr-FR" sz="1600" dirty="0">
              <a:latin typeface="+mj-lt"/>
            </a:endParaRPr>
          </a:p>
          <a:p>
            <a:pPr lvl="2">
              <a:defRPr/>
            </a:pPr>
            <a:endParaRPr lang="fr-FR" sz="1600" dirty="0">
              <a:latin typeface="+mj-lt"/>
            </a:endParaRPr>
          </a:p>
          <a:p>
            <a:pPr lvl="2">
              <a:buFont typeface="Wingdings" pitchFamily="2" charset="2"/>
              <a:buChar char="Ø"/>
              <a:defRPr/>
            </a:pPr>
            <a:endParaRPr lang="fr-FR" sz="1600" dirty="0">
              <a:latin typeface="+mj-lt"/>
            </a:endParaRPr>
          </a:p>
          <a:p>
            <a:pPr>
              <a:defRPr/>
            </a:pPr>
            <a:endParaRPr lang="fr-FR" sz="1600" dirty="0">
              <a:latin typeface="+mj-lt"/>
            </a:endParaRPr>
          </a:p>
          <a:p>
            <a:pPr>
              <a:buFont typeface="Wingdings" pitchFamily="2" charset="2"/>
              <a:buChar char="Ø"/>
              <a:defRPr/>
            </a:pPr>
            <a:endParaRPr lang="fr-FR" sz="1600" dirty="0">
              <a:latin typeface="+mj-lt"/>
            </a:endParaRP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3458088D-4FE6-2442-7800-A4643B11BD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80101" y="3848101"/>
            <a:ext cx="51657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1A34FD80-A791-D601-7483-554F90F95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6" y="4221164"/>
            <a:ext cx="417671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>
            <a:extLst>
              <a:ext uri="{FF2B5EF4-FFF2-40B4-BE49-F238E27FC236}">
                <a16:creationId xmlns:a16="http://schemas.microsoft.com/office/drawing/2014/main" id="{53B9B9F3-D85A-F8B5-3EDD-FF271F150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8"/>
          <a:stretch>
            <a:fillRect/>
          </a:stretch>
        </p:blipFill>
        <p:spPr bwMode="auto">
          <a:xfrm>
            <a:off x="7119938" y="2930526"/>
            <a:ext cx="3219450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2939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C4C51-3CF6-CEFC-BCF4-49D96D97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retenir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15BF8F-9EA1-A3C6-3AFD-692D5F94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AF27537-9DDC-96C6-293B-54266619F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909639"/>
            <a:ext cx="8891588" cy="4751387"/>
          </a:xfrm>
          <a:prstGeom prst="wedgeRoundRectCallout">
            <a:avLst>
              <a:gd name="adj1" fmla="val -31250"/>
              <a:gd name="adj2" fmla="val -4764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fr-FR" dirty="0">
              <a:latin typeface="+mj-lt"/>
            </a:endParaRPr>
          </a:p>
          <a:p>
            <a:pPr>
              <a:defRPr/>
            </a:pPr>
            <a:r>
              <a:rPr lang="fr-FR" sz="2000" b="1" dirty="0">
                <a:latin typeface="+mj-lt"/>
              </a:rPr>
              <a:t>L’entretien des prairies : une grande diversité d’actions avec des effets à nuancer…</a:t>
            </a:r>
          </a:p>
          <a:p>
            <a:pPr>
              <a:defRPr/>
            </a:pPr>
            <a:endParaRPr lang="fr-FR" sz="2000" b="1" dirty="0">
              <a:latin typeface="+mj-lt"/>
            </a:endParaRPr>
          </a:p>
          <a:p>
            <a:pPr marL="1200150" lvl="2" indent="-285750">
              <a:buFontTx/>
              <a:buChar char="-"/>
              <a:defRPr/>
            </a:pPr>
            <a:r>
              <a:rPr lang="fr-FR" dirty="0">
                <a:latin typeface="+mj-lt"/>
              </a:rPr>
              <a:t>L’aération mécanique n’a pas d’efficacité sur les prairies permanentes,</a:t>
            </a:r>
            <a:br>
              <a:rPr lang="fr-FR" dirty="0">
                <a:latin typeface="+mj-lt"/>
              </a:rPr>
            </a:br>
            <a:endParaRPr lang="fr-FR" dirty="0">
              <a:latin typeface="+mj-lt"/>
            </a:endParaRPr>
          </a:p>
          <a:p>
            <a:pPr marL="1200150" lvl="2" indent="-285750">
              <a:buFontTx/>
              <a:buChar char="-"/>
              <a:defRPr/>
            </a:pPr>
            <a:r>
              <a:rPr lang="fr-FR" dirty="0">
                <a:latin typeface="+mj-lt"/>
              </a:rPr>
              <a:t>Le sursemis : une technique aléatoire sur prairies permanentes, en particulier dans les milieux à fortes contraintes</a:t>
            </a:r>
            <a:br>
              <a:rPr lang="fr-FR" dirty="0">
                <a:latin typeface="+mj-lt"/>
              </a:rPr>
            </a:br>
            <a:endParaRPr lang="fr-FR" dirty="0">
              <a:latin typeface="+mj-lt"/>
            </a:endParaRPr>
          </a:p>
          <a:p>
            <a:pPr marL="1200150" lvl="2" indent="-285750">
              <a:buFontTx/>
              <a:buChar char="-"/>
              <a:defRPr/>
            </a:pPr>
            <a:r>
              <a:rPr lang="fr-FR" dirty="0">
                <a:latin typeface="+mj-lt"/>
              </a:rPr>
              <a:t>Une modification des pratiques peut être suffisante pour faire évoluer favorablement le couvert.</a:t>
            </a:r>
          </a:p>
          <a:p>
            <a:pPr marL="1200150" lvl="2" indent="-285750">
              <a:buFontTx/>
              <a:buChar char="-"/>
              <a:defRPr/>
            </a:pPr>
            <a:endParaRPr lang="fr-FR" dirty="0">
              <a:latin typeface="+mj-lt"/>
            </a:endParaRPr>
          </a:p>
          <a:p>
            <a:pPr marL="1200150" lvl="2" indent="-285750">
              <a:buFontTx/>
              <a:buChar char="-"/>
              <a:defRPr/>
            </a:pPr>
            <a:r>
              <a:rPr lang="fr-FR" dirty="0">
                <a:latin typeface="+mj-lt"/>
              </a:rPr>
              <a:t>Prévenir plutôt que guérir : identifier les causes de dégradation du couvert.</a:t>
            </a:r>
          </a:p>
          <a:p>
            <a:pPr>
              <a:buFont typeface="Wingdings" pitchFamily="2" charset="2"/>
              <a:buChar char="Ø"/>
              <a:defRPr/>
            </a:pPr>
            <a:endParaRPr lang="fr-FR" dirty="0">
              <a:latin typeface="+mj-lt"/>
            </a:endParaRPr>
          </a:p>
          <a:p>
            <a:pPr>
              <a:buFont typeface="Wingdings" pitchFamily="2" charset="2"/>
              <a:buChar char="Ø"/>
              <a:defRPr/>
            </a:pPr>
            <a:endParaRPr lang="fr-FR" dirty="0">
              <a:latin typeface="+mj-lt"/>
            </a:endParaRPr>
          </a:p>
          <a:p>
            <a:pPr>
              <a:defRPr/>
            </a:pPr>
            <a:endParaRPr lang="fr-FR" dirty="0">
              <a:latin typeface="+mj-lt"/>
            </a:endParaRPr>
          </a:p>
          <a:p>
            <a:pPr>
              <a:defRPr/>
            </a:pPr>
            <a:endParaRPr lang="fr-FR" dirty="0">
              <a:latin typeface="+mj-lt"/>
            </a:endParaRPr>
          </a:p>
          <a:p>
            <a:pPr lvl="2">
              <a:defRPr/>
            </a:pPr>
            <a:endParaRPr lang="fr-FR" dirty="0">
              <a:latin typeface="+mj-lt"/>
            </a:endParaRPr>
          </a:p>
          <a:p>
            <a:pPr lvl="2">
              <a:buFont typeface="Wingdings" pitchFamily="2" charset="2"/>
              <a:buChar char="Ø"/>
              <a:defRPr/>
            </a:pPr>
            <a:endParaRPr lang="fr-FR" dirty="0">
              <a:latin typeface="+mj-lt"/>
            </a:endParaRPr>
          </a:p>
          <a:p>
            <a:pPr>
              <a:defRPr/>
            </a:pPr>
            <a:endParaRPr lang="fr-FR" dirty="0">
              <a:latin typeface="+mj-lt"/>
            </a:endParaRPr>
          </a:p>
          <a:p>
            <a:pPr>
              <a:buFont typeface="Wingdings" pitchFamily="2" charset="2"/>
              <a:buChar char="Ø"/>
              <a:defRPr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09084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499DF-479A-4461-9553-0CD6A811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NOTIONS DE BIOINDICATION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344C80-EEAE-4CBD-B8B9-65640AE6D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exemples de familles </a:t>
            </a:r>
            <a:r>
              <a:rPr lang="fr-FR" dirty="0" err="1"/>
              <a:t>bio-indicatrices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FC2B28-AF44-47CC-B243-92596B38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8F7F0-C5B7-4E9B-9302-0DABCAE046B6}" type="slidenum">
              <a:rPr lang="fr-FR" smtClean="0"/>
              <a:t>111</a:t>
            </a:fld>
            <a:endParaRPr lang="fr-FR"/>
          </a:p>
        </p:txBody>
      </p:sp>
      <p:pic>
        <p:nvPicPr>
          <p:cNvPr id="5" name="Espace réservé pour une image  18">
            <a:extLst>
              <a:ext uri="{FF2B5EF4-FFF2-40B4-BE49-F238E27FC236}">
                <a16:creationId xmlns:a16="http://schemas.microsoft.com/office/drawing/2014/main" id="{112CD206-F9FB-8C4B-AA62-0B93743022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0" t="140" r="7090"/>
          <a:stretch/>
        </p:blipFill>
        <p:spPr>
          <a:xfrm>
            <a:off x="315883" y="-1012"/>
            <a:ext cx="2970806" cy="6858000"/>
          </a:xfrm>
          <a:prstGeom prst="rect">
            <a:avLst/>
          </a:prstGeom>
        </p:spPr>
      </p:pic>
      <p:sp>
        <p:nvSpPr>
          <p:cNvPr id="7" name="ZoneTexte 4"/>
          <p:cNvSpPr txBox="1"/>
          <p:nvPr/>
        </p:nvSpPr>
        <p:spPr>
          <a:xfrm>
            <a:off x="3493800" y="6551767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4550501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15D0E-A08D-18B5-84E5-AA2E150F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plantes bioindicatrices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56F47-DE0C-770E-7AD0-ECEEF594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étapes de la colonisation des sols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3B72E2-250F-34D9-2651-A9119B48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112</a:t>
            </a:fld>
            <a:endParaRPr lang="fr-FR" dirty="0"/>
          </a:p>
        </p:txBody>
      </p:sp>
      <p:graphicFrame>
        <p:nvGraphicFramePr>
          <p:cNvPr id="5" name="Espace réservé du contenu 3">
            <a:extLst>
              <a:ext uri="{FF2B5EF4-FFF2-40B4-BE49-F238E27FC236}">
                <a16:creationId xmlns:a16="http://schemas.microsoft.com/office/drawing/2014/main" id="{7474EF60-0409-5EB1-DB21-301E9FCC8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645199"/>
              </p:ext>
            </p:extLst>
          </p:nvPr>
        </p:nvGraphicFramePr>
        <p:xfrm>
          <a:off x="2267712" y="162491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18032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104D0-1D26-8206-B272-0B7D00D2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Conditions d’implantation de la flore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58445-5324-6E70-704E-2D4727B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113</a:t>
            </a:fld>
            <a:endParaRPr lang="fr-FR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EC6CD5-F131-7065-448B-E41824ADDF51}"/>
              </a:ext>
            </a:extLst>
          </p:cNvPr>
          <p:cNvSpPr txBox="1">
            <a:spLocks noChangeArrowheads="1"/>
          </p:cNvSpPr>
          <p:nvPr/>
        </p:nvSpPr>
        <p:spPr>
          <a:xfrm>
            <a:off x="984696" y="1563624"/>
            <a:ext cx="10128504" cy="4709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fr-FR" altLang="fr-FR"/>
              <a:t>Contexte pédo climatique</a:t>
            </a:r>
          </a:p>
          <a:p>
            <a:pPr lvl="1">
              <a:buFont typeface="Arial" charset="0"/>
              <a:buChar char="–"/>
              <a:defRPr/>
            </a:pPr>
            <a:r>
              <a:rPr lang="fr-FR" altLang="fr-FR"/>
              <a:t>Environnement favorable à la germination et au développement </a:t>
            </a:r>
          </a:p>
          <a:p>
            <a:pPr lvl="1">
              <a:buFont typeface="Arial" charset="0"/>
              <a:buChar char="–"/>
              <a:defRPr/>
            </a:pPr>
            <a:r>
              <a:rPr lang="fr-FR" altLang="fr-FR"/>
              <a:t>Eau : capacité à résisté à la sécheresse et/ou à l’hydromorphie</a:t>
            </a:r>
          </a:p>
          <a:p>
            <a:pPr lvl="1">
              <a:buFont typeface="Arial" charset="0"/>
              <a:buChar char="–"/>
              <a:defRPr/>
            </a:pPr>
            <a:r>
              <a:rPr lang="fr-FR" altLang="fr-FR"/>
              <a:t>Températures : suffisante pour que germe la graine et que la fleur produise des graines</a:t>
            </a:r>
          </a:p>
          <a:p>
            <a:pPr lvl="1">
              <a:buFont typeface="Arial" charset="0"/>
              <a:buChar char="–"/>
              <a:defRPr/>
            </a:pPr>
            <a:endParaRPr lang="fr-FR" altLang="fr-FR"/>
          </a:p>
          <a:p>
            <a:pPr>
              <a:buFont typeface="Arial" charset="0"/>
              <a:buChar char="•"/>
              <a:defRPr/>
            </a:pPr>
            <a:r>
              <a:rPr lang="fr-FR" altLang="fr-FR"/>
              <a:t>Sol</a:t>
            </a:r>
          </a:p>
          <a:p>
            <a:pPr lvl="1">
              <a:buFont typeface="Arial" charset="0"/>
              <a:buChar char="–"/>
              <a:defRPr/>
            </a:pPr>
            <a:r>
              <a:rPr lang="fr-FR" altLang="fr-FR"/>
              <a:t>Tassement du sol</a:t>
            </a:r>
          </a:p>
          <a:p>
            <a:pPr lvl="1">
              <a:buFont typeface="Arial" charset="0"/>
              <a:buChar char="–"/>
              <a:defRPr/>
            </a:pPr>
            <a:r>
              <a:rPr lang="fr-FR" altLang="fr-FR"/>
              <a:t>Etat calcique : les plantes sont dans leur ensemble sensibles au pH du sol </a:t>
            </a:r>
          </a:p>
          <a:p>
            <a:pPr lvl="2">
              <a:buFont typeface="Arial" charset="0"/>
              <a:buChar char="•"/>
              <a:defRPr/>
            </a:pPr>
            <a:r>
              <a:rPr lang="fr-FR" altLang="fr-FR"/>
              <a:t>Oseille : pH bas</a:t>
            </a:r>
          </a:p>
          <a:p>
            <a:pPr lvl="2">
              <a:buFont typeface="Arial" charset="0"/>
              <a:buChar char="•"/>
              <a:defRPr/>
            </a:pPr>
            <a:r>
              <a:rPr lang="fr-FR" altLang="fr-FR"/>
              <a:t>Luzerne : pH neutre à basique</a:t>
            </a:r>
          </a:p>
          <a:p>
            <a:pPr>
              <a:buFont typeface="Arial" charset="0"/>
              <a:buChar char="•"/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1467677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C893C-6F86-B930-9DA6-5479E6BA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Diagnostic des sols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550F69-FECE-D9EA-5C71-9F046204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BECC7FD-084E-C3D1-2CE6-83817E9211A4}"/>
              </a:ext>
            </a:extLst>
          </p:cNvPr>
          <p:cNvSpPr txBox="1">
            <a:spLocks/>
          </p:cNvSpPr>
          <p:nvPr/>
        </p:nvSpPr>
        <p:spPr bwMode="auto">
          <a:xfrm>
            <a:off x="1062000" y="2156618"/>
            <a:ext cx="9563328" cy="323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>
                <a:ea typeface="ＭＳ Ｐゴシック" panose="020B0600070205080204" pitchFamily="34" charset="-128"/>
              </a:rPr>
              <a:t>Inventaire des plantes adventices des cultures</a:t>
            </a:r>
          </a:p>
          <a:p>
            <a:pPr lvl="1"/>
            <a:r>
              <a:rPr lang="fr-FR" altLang="fr-FR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Indicateurs de la transformation en cours du sol</a:t>
            </a:r>
          </a:p>
          <a:p>
            <a:pPr lvl="1"/>
            <a:endParaRPr lang="fr-FR" altLang="fr-FR" dirty="0">
              <a:ea typeface="ＭＳ Ｐゴシック" panose="020B0600070205080204" pitchFamily="34" charset="-128"/>
            </a:endParaRPr>
          </a:p>
          <a:p>
            <a:r>
              <a:rPr lang="fr-FR" altLang="fr-FR" dirty="0">
                <a:ea typeface="ＭＳ Ｐゴシック" panose="020B0600070205080204" pitchFamily="34" charset="-128"/>
              </a:rPr>
              <a:t>Plantes naturelles = biotope primaire</a:t>
            </a:r>
          </a:p>
          <a:p>
            <a:r>
              <a:rPr lang="fr-FR" altLang="fr-FR" dirty="0">
                <a:ea typeface="ＭＳ Ｐゴシック" panose="020B0600070205080204" pitchFamily="34" charset="-128"/>
              </a:rPr>
              <a:t>Adventices des espaces cultivés = biotope secondaire</a:t>
            </a:r>
          </a:p>
        </p:txBody>
      </p:sp>
    </p:spTree>
    <p:extLst>
      <p:ext uri="{BB962C8B-B14F-4D97-AF65-F5344CB8AC3E}">
        <p14:creationId xmlns:p14="http://schemas.microsoft.com/office/powerpoint/2010/main" val="31121215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E9595-3296-BB18-A66B-C5FDAE9A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Indicateurs de diagnostic de sol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6BC86D-5208-D9AC-1530-C3645C32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1D33D9-6945-AAD0-973E-947E7062C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96" y="1266444"/>
            <a:ext cx="7455408" cy="559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936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E9595-3296-BB18-A66B-C5FDAE9A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Indicateurs de diagnostic de sol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6BC86D-5208-D9AC-1530-C3645C32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F3A61C-C8ED-471C-74D4-B0059D9E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623" y="1099374"/>
            <a:ext cx="7566276" cy="5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192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E9595-3296-BB18-A66B-C5FDAE9A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Indicateurs de diagnostic de sol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6BC86D-5208-D9AC-1530-C3645C32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61E9F5-5252-A62F-2EE2-1DAD3F9DF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12" y="1097567"/>
            <a:ext cx="7863840" cy="5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685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E9595-3296-BB18-A66B-C5FDAE9A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Indicateurs de diagnostic de sol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6BC86D-5208-D9AC-1530-C3645C32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BEDE58-6C4B-BA36-168C-DA19D039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32" y="1229125"/>
            <a:ext cx="7589712" cy="54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49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BBB97-EBCB-B157-CEC5-B1813DA4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Cycle sol/plante/animal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2A7BFB-F8E0-0A74-BB6A-056D6BF7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C1CD439-6CFE-6FA8-4D00-DACD7F85E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38" y="1476375"/>
            <a:ext cx="10050462" cy="4427538"/>
          </a:xfrm>
        </p:spPr>
        <p:txBody>
          <a:bodyPr/>
          <a:lstStyle/>
          <a:p>
            <a:pPr marL="0" indent="0">
              <a:buNone/>
            </a:pP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sz="3200" dirty="0"/>
              <a:t>=&gt; nécessité d’entretenir une </a:t>
            </a:r>
            <a:r>
              <a:rPr lang="fr-FR" sz="3200" b="1" dirty="0"/>
              <a:t>dynamique fonctionnelle du sol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4344310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E9595-3296-BB18-A66B-C5FDAE9A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Indicateurs de diagnostic de sol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6BC86D-5208-D9AC-1530-C3645C32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C6CD10-E2F9-B197-7946-887F3AE2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4" y="1222374"/>
            <a:ext cx="8580501" cy="54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29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E9595-3296-BB18-A66B-C5FDAE9A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Indicateurs de diagnostic de sol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6BC86D-5208-D9AC-1530-C3645C32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DC8579-43A1-56A6-EE2B-849D207D1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0" y="1219981"/>
            <a:ext cx="8668704" cy="53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597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90A723-5302-4CA8-8015-C4D10867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Diapo 2 colonnes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37EBFA-558E-4523-8BF8-BD06B7538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Contenu 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B830EE-9D6C-4296-9CF2-7F48FE28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8F7F0-C5B7-4E9B-9302-0DABCAE046B6}" type="slidenum">
              <a:rPr lang="fr-FR" smtClean="0"/>
              <a:t>121</a:t>
            </a:fld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44C464C-542C-4FC5-B4FB-E48AA84316E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198138" y="1471254"/>
            <a:ext cx="4914000" cy="4428000"/>
          </a:xfrm>
        </p:spPr>
        <p:txBody>
          <a:bodyPr/>
          <a:lstStyle/>
          <a:p>
            <a:r>
              <a:rPr lang="fr-FR" dirty="0"/>
              <a:t>Contenu 2</a:t>
            </a:r>
          </a:p>
        </p:txBody>
      </p:sp>
      <p:sp>
        <p:nvSpPr>
          <p:cNvPr id="7" name="ZoneTexte 4"/>
          <p:cNvSpPr txBox="1"/>
          <p:nvPr/>
        </p:nvSpPr>
        <p:spPr>
          <a:xfrm>
            <a:off x="278446" y="6551768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3006482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9"/>
          <p:cNvGrpSpPr>
            <a:grpSpLocks/>
          </p:cNvGrpSpPr>
          <p:nvPr/>
        </p:nvGrpSpPr>
        <p:grpSpPr bwMode="auto">
          <a:xfrm>
            <a:off x="2863056" y="1922893"/>
            <a:ext cx="6548446" cy="2147888"/>
            <a:chOff x="1111" y="1253"/>
            <a:chExt cx="4125" cy="1353"/>
          </a:xfrm>
        </p:grpSpPr>
        <p:sp>
          <p:nvSpPr>
            <p:cNvPr id="4102" name="Text Box 2"/>
            <p:cNvSpPr txBox="1">
              <a:spLocks noChangeArrowheads="1"/>
            </p:cNvSpPr>
            <p:nvPr/>
          </p:nvSpPr>
          <p:spPr bwMode="auto">
            <a:xfrm>
              <a:off x="2108" y="1253"/>
              <a:ext cx="1490" cy="23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l" eaLnBrk="1" hangingPunct="1"/>
              <a:r>
                <a:rPr lang="fr-FR" sz="1800">
                  <a:latin typeface="Arial" charset="0"/>
                </a:rPr>
                <a:t>Niveau de production</a:t>
              </a:r>
            </a:p>
          </p:txBody>
        </p:sp>
        <p:sp>
          <p:nvSpPr>
            <p:cNvPr id="4103" name="Text Box 3"/>
            <p:cNvSpPr txBox="1">
              <a:spLocks noChangeArrowheads="1"/>
            </p:cNvSpPr>
            <p:nvPr/>
          </p:nvSpPr>
          <p:spPr bwMode="auto">
            <a:xfrm>
              <a:off x="1111" y="2070"/>
              <a:ext cx="908" cy="23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l" eaLnBrk="1" hangingPunct="1"/>
              <a:r>
                <a:rPr lang="fr-FR" sz="1800">
                  <a:latin typeface="Arial" charset="0"/>
                </a:rPr>
                <a:t>Sol et climat</a:t>
              </a:r>
            </a:p>
          </p:txBody>
        </p:sp>
        <p:sp>
          <p:nvSpPr>
            <p:cNvPr id="4104" name="Text Box 4"/>
            <p:cNvSpPr txBox="1">
              <a:spLocks noChangeArrowheads="1"/>
            </p:cNvSpPr>
            <p:nvPr/>
          </p:nvSpPr>
          <p:spPr bwMode="auto">
            <a:xfrm>
              <a:off x="3605" y="2024"/>
              <a:ext cx="1631" cy="58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l" eaLnBrk="1" hangingPunct="1"/>
              <a:r>
                <a:rPr lang="fr-FR" sz="1800" dirty="0">
                  <a:latin typeface="Arial" charset="0"/>
                </a:rPr>
                <a:t>Qualité de l’herbe par rapport aux animaux qui la consomment</a:t>
              </a:r>
            </a:p>
          </p:txBody>
        </p:sp>
        <p:sp>
          <p:nvSpPr>
            <p:cNvPr id="4105" name="Line 5"/>
            <p:cNvSpPr>
              <a:spLocks noChangeShapeType="1"/>
            </p:cNvSpPr>
            <p:nvPr/>
          </p:nvSpPr>
          <p:spPr bwMode="auto">
            <a:xfrm flipH="1">
              <a:off x="2060" y="1525"/>
              <a:ext cx="771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06" name="Line 6"/>
            <p:cNvSpPr>
              <a:spLocks noChangeShapeType="1"/>
            </p:cNvSpPr>
            <p:nvPr/>
          </p:nvSpPr>
          <p:spPr bwMode="auto">
            <a:xfrm>
              <a:off x="2060" y="2206"/>
              <a:ext cx="149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07" name="Line 7"/>
            <p:cNvSpPr>
              <a:spLocks noChangeShapeType="1"/>
            </p:cNvSpPr>
            <p:nvPr/>
          </p:nvSpPr>
          <p:spPr bwMode="auto">
            <a:xfrm>
              <a:off x="2831" y="1525"/>
              <a:ext cx="726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099" name="Text Box 8"/>
          <p:cNvSpPr txBox="1">
            <a:spLocks noChangeArrowheads="1"/>
          </p:cNvSpPr>
          <p:nvPr/>
        </p:nvSpPr>
        <p:spPr bwMode="auto">
          <a:xfrm>
            <a:off x="1794091" y="1268415"/>
            <a:ext cx="38090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2400" b="1" u="sng" dirty="0">
                <a:latin typeface="Arial" charset="0"/>
              </a:rPr>
              <a:t>Un compromis</a:t>
            </a:r>
            <a:r>
              <a:rPr lang="fr-FR" sz="2400" dirty="0">
                <a:latin typeface="Arial" charset="0"/>
              </a:rPr>
              <a:t> à trouver :</a:t>
            </a:r>
          </a:p>
        </p:txBody>
      </p:sp>
      <p:sp>
        <p:nvSpPr>
          <p:cNvPr id="4100" name="Text Box 9"/>
          <p:cNvSpPr txBox="1">
            <a:spLocks noChangeArrowheads="1"/>
          </p:cNvSpPr>
          <p:nvPr/>
        </p:nvSpPr>
        <p:spPr bwMode="auto">
          <a:xfrm>
            <a:off x="2711450" y="4509120"/>
            <a:ext cx="6166832" cy="1123712"/>
          </a:xfrm>
          <a:prstGeom prst="round2DiagRect">
            <a:avLst/>
          </a:prstGeom>
          <a:solidFill>
            <a:srgbClr val="CCFF66"/>
          </a:solidFill>
          <a:ln w="28575">
            <a:solidFill>
              <a:schemeClr val="accent1"/>
            </a:solidFill>
          </a:ln>
          <a:effectLst/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2000" b="1" u="sng" dirty="0">
                <a:latin typeface="Arial" charset="0"/>
              </a:rPr>
              <a:t>Les outils de diagnostic</a:t>
            </a:r>
            <a:r>
              <a:rPr lang="fr-FR" sz="2000" dirty="0">
                <a:latin typeface="Arial" charset="0"/>
              </a:rPr>
              <a:t> :</a:t>
            </a:r>
          </a:p>
          <a:p>
            <a:pPr algn="l" eaLnBrk="1" hangingPunct="1"/>
            <a:r>
              <a:rPr lang="fr-FR" sz="2000" dirty="0">
                <a:latin typeface="Arial" charset="0"/>
              </a:rPr>
              <a:t>	1) Le calcul du rendement en herbe valorisé</a:t>
            </a:r>
          </a:p>
          <a:p>
            <a:pPr algn="l" eaLnBrk="1" hangingPunct="1"/>
            <a:r>
              <a:rPr lang="fr-FR" sz="2000" dirty="0">
                <a:latin typeface="Arial" charset="0"/>
              </a:rPr>
              <a:t>	2) Méthode du bilan, analyses d’herbe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800CCF-82F6-5B59-3DE0-3648CCB1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0" y="365125"/>
            <a:ext cx="10980000" cy="864000"/>
          </a:xfrm>
        </p:spPr>
        <p:txBody>
          <a:bodyPr/>
          <a:lstStyle/>
          <a:p>
            <a:r>
              <a:rPr lang="fr-FR" dirty="0"/>
              <a:t>Bien gérer la fertilisation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013CA7B0-0F19-0D30-AA13-FBFEA5D5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36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0"/>
          <p:cNvSpPr>
            <a:spLocks noGrp="1" noChangeArrowheads="1"/>
          </p:cNvSpPr>
          <p:nvPr>
            <p:ph type="title"/>
          </p:nvPr>
        </p:nvSpPr>
        <p:spPr>
          <a:xfrm>
            <a:off x="2254250" y="846138"/>
            <a:ext cx="8229600" cy="1143000"/>
          </a:xfrm>
          <a:noFill/>
        </p:spPr>
        <p:txBody>
          <a:bodyPr>
            <a:normAutofit fontScale="90000"/>
          </a:bodyPr>
          <a:lstStyle/>
          <a:p>
            <a:pPr marL="0" indent="0" eaLnBrk="1" hangingPunct="1">
              <a:buNone/>
            </a:pPr>
            <a:br>
              <a:rPr lang="fr-FR" sz="3000" dirty="0"/>
            </a:br>
            <a:br>
              <a:rPr lang="fr-FR" sz="3000" dirty="0"/>
            </a:br>
            <a:r>
              <a:rPr lang="fr-FR" sz="3000" dirty="0"/>
              <a:t>CALCULER SON RENDEMENT HERBE</a:t>
            </a:r>
          </a:p>
        </p:txBody>
      </p:sp>
      <p:sp>
        <p:nvSpPr>
          <p:cNvPr id="7172" name="Text Box 21"/>
          <p:cNvSpPr txBox="1">
            <a:spLocks noChangeArrowheads="1"/>
          </p:cNvSpPr>
          <p:nvPr/>
        </p:nvSpPr>
        <p:spPr bwMode="auto">
          <a:xfrm>
            <a:off x="1992313" y="2420938"/>
            <a:ext cx="8280400" cy="3336298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endParaRPr lang="fr-FR" sz="2000" b="1" dirty="0">
              <a:latin typeface="Arial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sz="1800" b="1" dirty="0">
                <a:latin typeface="Arial" charset="0"/>
              </a:rPr>
              <a:t>       BESOINS		      CONSOMMATION		RENDEMENT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sz="1800" b="1" dirty="0">
                <a:latin typeface="Arial" charset="0"/>
              </a:rPr>
              <a:t>   FOURRAGERS		       DE FOURRAGES		  EN HERBE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sz="1800" b="1" dirty="0">
                <a:latin typeface="Arial" charset="0"/>
              </a:rPr>
              <a:t>  DU TROUPEAU		            STOCKES		  VALORISE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sz="1800" b="1" dirty="0">
                <a:latin typeface="Arial" charset="0"/>
              </a:rPr>
              <a:t>						              (</a:t>
            </a:r>
            <a:r>
              <a:rPr lang="fr-FR" sz="1800" b="1" dirty="0" err="1">
                <a:latin typeface="Arial" charset="0"/>
              </a:rPr>
              <a:t>pât</a:t>
            </a:r>
            <a:r>
              <a:rPr lang="fr-FR" sz="1800" b="1" dirty="0">
                <a:latin typeface="Arial" charset="0"/>
              </a:rPr>
              <a:t> + récoltes)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endParaRPr lang="fr-FR" sz="1800" b="1" dirty="0">
              <a:latin typeface="Arial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sz="1800" b="1" dirty="0">
                <a:latin typeface="Arial" charset="0"/>
                <a:sym typeface="Monotype Sorts" pitchFamily="2" charset="2"/>
              </a:rPr>
              <a:t> Vaches laitières	  Ensilage de maïs</a:t>
            </a:r>
          </a:p>
          <a:p>
            <a:pPr marL="285750" indent="-28575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Char char="Ô"/>
            </a:pPr>
            <a:r>
              <a:rPr lang="fr-FR" sz="1800" b="1" dirty="0">
                <a:latin typeface="Arial" charset="0"/>
                <a:sym typeface="Monotype Sorts" pitchFamily="2" charset="2"/>
              </a:rPr>
              <a:t>Génisses		  Pâturage de dérobées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fr-FR" sz="1800" b="1" dirty="0">
                <a:latin typeface="Arial" charset="0"/>
                <a:sym typeface="Monotype Sorts" pitchFamily="2" charset="2"/>
              </a:rPr>
              <a:t> Allaitantes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endParaRPr lang="fr-FR" sz="2000" b="1" dirty="0">
              <a:latin typeface="Arial" charset="0"/>
            </a:endParaRPr>
          </a:p>
        </p:txBody>
      </p:sp>
      <p:sp>
        <p:nvSpPr>
          <p:cNvPr id="7173" name="Line 22"/>
          <p:cNvSpPr>
            <a:spLocks noChangeShapeType="1"/>
          </p:cNvSpPr>
          <p:nvPr/>
        </p:nvSpPr>
        <p:spPr bwMode="auto">
          <a:xfrm>
            <a:off x="7651750" y="32131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174" name="Line 23"/>
          <p:cNvSpPr>
            <a:spLocks noChangeShapeType="1"/>
          </p:cNvSpPr>
          <p:nvPr/>
        </p:nvSpPr>
        <p:spPr bwMode="auto">
          <a:xfrm>
            <a:off x="4419600" y="32131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Rendement en herbe valorisé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A1CB078-898B-03AE-1B48-3BF9C11A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13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E959EB-4D01-D507-F2D2-6401EACF869B}"/>
              </a:ext>
            </a:extLst>
          </p:cNvPr>
          <p:cNvSpPr txBox="1"/>
          <p:nvPr/>
        </p:nvSpPr>
        <p:spPr>
          <a:xfrm>
            <a:off x="8655645" y="4223723"/>
            <a:ext cx="1310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rgbClr val="C00000"/>
                </a:solidFill>
              </a:rPr>
              <a:t>x 1,15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42982530-0775-F20C-47E5-E0653D6E0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5645" y="4165809"/>
            <a:ext cx="1094299" cy="515938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02875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 descr="Rendement herbe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674689"/>
            <a:ext cx="8686800" cy="540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59376" y="1898651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</a:rPr>
              <a:t>5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5087939" y="2762251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</a:rPr>
              <a:t>330</a:t>
            </a:r>
          </a:p>
        </p:txBody>
      </p:sp>
      <p:sp>
        <p:nvSpPr>
          <p:cNvPr id="7" name="Text Box 29"/>
          <p:cNvSpPr txBox="1">
            <a:spLocks noChangeArrowheads="1"/>
          </p:cNvSpPr>
          <p:nvPr/>
        </p:nvSpPr>
        <p:spPr bwMode="auto">
          <a:xfrm>
            <a:off x="2063751" y="2401889"/>
            <a:ext cx="287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</a:rPr>
              <a:t>40 VL + suite = 66 UGB</a:t>
            </a:r>
          </a:p>
        </p:txBody>
      </p:sp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2495551" y="4597401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</a:rPr>
              <a:t>132.3</a:t>
            </a: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1595908" y="4994275"/>
            <a:ext cx="2555876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dirty="0">
                <a:solidFill>
                  <a:srgbClr val="009900"/>
                </a:solidFill>
              </a:rPr>
              <a:t>Maïs: 9 ha x 15 </a:t>
            </a:r>
            <a:r>
              <a:rPr lang="fr-FR" dirty="0" err="1">
                <a:solidFill>
                  <a:srgbClr val="009900"/>
                </a:solidFill>
              </a:rPr>
              <a:t>tMS</a:t>
            </a:r>
            <a:r>
              <a:rPr lang="fr-FR" dirty="0">
                <a:solidFill>
                  <a:srgbClr val="009900"/>
                </a:solidFill>
              </a:rPr>
              <a:t> – 10%</a:t>
            </a:r>
          </a:p>
          <a:p>
            <a:pPr>
              <a:spcBef>
                <a:spcPct val="50000"/>
              </a:spcBef>
            </a:pPr>
            <a:r>
              <a:rPr lang="fr-FR" dirty="0">
                <a:solidFill>
                  <a:srgbClr val="009900"/>
                </a:solidFill>
              </a:rPr>
              <a:t>RGI: 3 ha x 4 </a:t>
            </a:r>
            <a:r>
              <a:rPr lang="fr-FR" dirty="0" err="1">
                <a:solidFill>
                  <a:srgbClr val="009900"/>
                </a:solidFill>
              </a:rPr>
              <a:t>tMS</a:t>
            </a:r>
            <a:r>
              <a:rPr lang="fr-FR" dirty="0">
                <a:solidFill>
                  <a:srgbClr val="009900"/>
                </a:solidFill>
              </a:rPr>
              <a:t> -10%</a:t>
            </a:r>
          </a:p>
        </p:txBody>
      </p:sp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7464426" y="4597401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</a:rPr>
              <a:t>197.7</a:t>
            </a:r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7607301" y="5462589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</a:rPr>
              <a:t>7.9</a:t>
            </a:r>
          </a:p>
        </p:txBody>
      </p:sp>
      <p:sp>
        <p:nvSpPr>
          <p:cNvPr id="12" name="Text Box 34"/>
          <p:cNvSpPr txBox="1">
            <a:spLocks noChangeArrowheads="1"/>
          </p:cNvSpPr>
          <p:nvPr/>
        </p:nvSpPr>
        <p:spPr bwMode="auto">
          <a:xfrm>
            <a:off x="3792539" y="5786438"/>
            <a:ext cx="1798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>
                <a:solidFill>
                  <a:srgbClr val="009900"/>
                </a:solidFill>
              </a:rPr>
              <a:t>25 ha herbe</a:t>
            </a:r>
          </a:p>
        </p:txBody>
      </p:sp>
      <p:sp>
        <p:nvSpPr>
          <p:cNvPr id="13" name="Ellipse 1"/>
          <p:cNvSpPr>
            <a:spLocks noChangeArrowheads="1"/>
          </p:cNvSpPr>
          <p:nvPr/>
        </p:nvSpPr>
        <p:spPr bwMode="auto">
          <a:xfrm>
            <a:off x="9191626" y="2401888"/>
            <a:ext cx="576263" cy="360362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" name="Ellipse 12"/>
          <p:cNvSpPr>
            <a:spLocks noChangeArrowheads="1"/>
          </p:cNvSpPr>
          <p:nvPr/>
        </p:nvSpPr>
        <p:spPr bwMode="auto">
          <a:xfrm>
            <a:off x="9250174" y="5422900"/>
            <a:ext cx="1094299" cy="515938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D3AEEE-51C7-F36F-92D4-9671A4104043}"/>
              </a:ext>
            </a:extLst>
          </p:cNvPr>
          <p:cNvSpPr txBox="1"/>
          <p:nvPr/>
        </p:nvSpPr>
        <p:spPr>
          <a:xfrm>
            <a:off x="9225916" y="5462588"/>
            <a:ext cx="1310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rgbClr val="C00000"/>
                </a:solidFill>
              </a:rPr>
              <a:t>x 1,15</a:t>
            </a:r>
          </a:p>
        </p:txBody>
      </p:sp>
    </p:spTree>
    <p:extLst>
      <p:ext uri="{BB962C8B-B14F-4D97-AF65-F5344CB8AC3E}">
        <p14:creationId xmlns:p14="http://schemas.microsoft.com/office/powerpoint/2010/main" val="40469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3071813" y="1262088"/>
            <a:ext cx="374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1800" dirty="0">
                <a:latin typeface="Arial" charset="0"/>
              </a:rPr>
              <a:t>CHARGEMENT MOYEN : </a:t>
            </a:r>
            <a:r>
              <a:rPr lang="fr-FR" sz="1800" b="1" dirty="0">
                <a:latin typeface="Arial" charset="0"/>
              </a:rPr>
              <a:t>1,8</a:t>
            </a:r>
            <a:r>
              <a:rPr lang="fr-FR" sz="1800" dirty="0">
                <a:latin typeface="Arial" charset="0"/>
              </a:rPr>
              <a:t>…….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695700" y="1646239"/>
            <a:ext cx="405130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1800" b="1">
                <a:latin typeface="Arial" charset="0"/>
              </a:rPr>
              <a:t>X</a:t>
            </a:r>
            <a:r>
              <a:rPr lang="fr-FR" sz="1800">
                <a:latin typeface="Arial" charset="0"/>
              </a:rPr>
              <a:t>       </a:t>
            </a:r>
            <a:r>
              <a:rPr lang="fr-FR" sz="1800" b="1">
                <a:latin typeface="Arial" charset="0"/>
              </a:rPr>
              <a:t>5</a:t>
            </a:r>
            <a:r>
              <a:rPr lang="fr-FR" sz="1800">
                <a:latin typeface="Arial" charset="0"/>
              </a:rPr>
              <a:t> TMS ingéré/UGB/an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5232400" y="2187575"/>
            <a:ext cx="5087938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1800">
                <a:latin typeface="Arial" charset="0"/>
              </a:rPr>
              <a:t>Besoins = …</a:t>
            </a:r>
            <a:r>
              <a:rPr lang="fr-FR" sz="1800" b="1">
                <a:latin typeface="Arial" charset="0"/>
              </a:rPr>
              <a:t>9</a:t>
            </a:r>
            <a:r>
              <a:rPr lang="fr-FR" sz="1800">
                <a:latin typeface="Arial" charset="0"/>
              </a:rPr>
              <a:t>… TMS nécessaire/ha</a:t>
            </a: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flipH="1">
            <a:off x="6096000" y="2511426"/>
            <a:ext cx="1055688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 rot="16200000" flipH="1">
            <a:off x="7820820" y="2226470"/>
            <a:ext cx="485775" cy="1055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6889751" y="2633663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1800">
                <a:latin typeface="Arial" charset="0"/>
              </a:rPr>
              <a:t>SFP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5176839" y="3013076"/>
            <a:ext cx="127952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1800">
                <a:latin typeface="Arial" charset="0"/>
              </a:rPr>
              <a:t>Maïs</a:t>
            </a:r>
          </a:p>
          <a:p>
            <a:pPr algn="l" eaLnBrk="1" hangingPunct="1"/>
            <a:r>
              <a:rPr lang="fr-FR" sz="1800">
                <a:latin typeface="Arial" charset="0"/>
              </a:rPr>
              <a:t>…40 %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591550" y="2997201"/>
            <a:ext cx="1392238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1800">
                <a:latin typeface="Arial" charset="0"/>
              </a:rPr>
              <a:t>Herbe</a:t>
            </a:r>
          </a:p>
          <a:p>
            <a:pPr algn="l" eaLnBrk="1" hangingPunct="1"/>
            <a:r>
              <a:rPr lang="fr-FR" sz="1800">
                <a:latin typeface="Arial" charset="0"/>
              </a:rPr>
              <a:t>…60 %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351088" y="3752851"/>
            <a:ext cx="7969250" cy="925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1800" u="sng" dirty="0">
                <a:latin typeface="Arial" charset="0"/>
              </a:rPr>
              <a:t>Contribution du maïs</a:t>
            </a:r>
          </a:p>
          <a:p>
            <a:pPr algn="l" eaLnBrk="1" hangingPunct="1"/>
            <a:endParaRPr lang="fr-FR" sz="1800" u="sng" dirty="0">
              <a:latin typeface="Arial" charset="0"/>
            </a:endParaRPr>
          </a:p>
          <a:p>
            <a:pPr algn="l" eaLnBrk="1" hangingPunct="1"/>
            <a:r>
              <a:rPr lang="fr-FR" sz="1800" dirty="0">
                <a:latin typeface="Arial" charset="0"/>
              </a:rPr>
              <a:t>= …</a:t>
            </a:r>
            <a:r>
              <a:rPr lang="fr-FR" sz="1800" b="1" dirty="0">
                <a:latin typeface="Arial" charset="0"/>
              </a:rPr>
              <a:t>40</a:t>
            </a:r>
            <a:r>
              <a:rPr lang="fr-FR" sz="1800" dirty="0">
                <a:latin typeface="Arial" charset="0"/>
              </a:rPr>
              <a:t>% de la SFP </a:t>
            </a:r>
            <a:r>
              <a:rPr lang="fr-FR" sz="1800" b="1" dirty="0">
                <a:latin typeface="Arial" charset="0"/>
              </a:rPr>
              <a:t>X</a:t>
            </a:r>
            <a:r>
              <a:rPr lang="fr-FR" sz="1800" dirty="0">
                <a:latin typeface="Arial" charset="0"/>
              </a:rPr>
              <a:t> rendement moyen …</a:t>
            </a:r>
            <a:r>
              <a:rPr lang="fr-FR" sz="1800" b="1" dirty="0">
                <a:latin typeface="Arial" charset="0"/>
              </a:rPr>
              <a:t>13</a:t>
            </a:r>
            <a:r>
              <a:rPr lang="fr-FR" sz="1800" dirty="0">
                <a:latin typeface="Arial" charset="0"/>
              </a:rPr>
              <a:t> TMS/ha =…</a:t>
            </a:r>
            <a:r>
              <a:rPr lang="fr-FR" sz="1800" b="1" dirty="0">
                <a:latin typeface="Arial" charset="0"/>
              </a:rPr>
              <a:t>5,2</a:t>
            </a:r>
            <a:r>
              <a:rPr lang="fr-FR" sz="1800" dirty="0">
                <a:latin typeface="Arial" charset="0"/>
              </a:rPr>
              <a:t> TMS/ha 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351089" y="4724401"/>
            <a:ext cx="7969250" cy="20240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/>
            <a:r>
              <a:rPr lang="fr-FR" sz="1800" u="sng" dirty="0">
                <a:latin typeface="Arial" charset="0"/>
              </a:rPr>
              <a:t>Valorisation de l’herbe</a:t>
            </a:r>
          </a:p>
          <a:p>
            <a:pPr algn="l" eaLnBrk="1" hangingPunct="1"/>
            <a:endParaRPr lang="fr-FR" sz="1800" u="sng" dirty="0">
              <a:latin typeface="Arial" charset="0"/>
            </a:endParaRPr>
          </a:p>
          <a:p>
            <a:pPr algn="l" eaLnBrk="1" hangingPunct="1"/>
            <a:r>
              <a:rPr lang="fr-FR" sz="1800" dirty="0">
                <a:latin typeface="Arial" charset="0"/>
              </a:rPr>
              <a:t>= Besoins -  Contribution du maïs = 9 – 5,2…= …3,8 TMS</a:t>
            </a:r>
          </a:p>
          <a:p>
            <a:pPr algn="l" eaLnBrk="1" hangingPunct="1"/>
            <a:endParaRPr lang="fr-FR" sz="1800" dirty="0">
              <a:latin typeface="Arial" charset="0"/>
            </a:endParaRPr>
          </a:p>
          <a:p>
            <a:pPr algn="l" eaLnBrk="1" hangingPunct="1"/>
            <a:r>
              <a:rPr lang="fr-FR" sz="1800" dirty="0">
                <a:latin typeface="Arial" charset="0"/>
              </a:rPr>
              <a:t>….60.% de la surface est en herbe </a:t>
            </a:r>
          </a:p>
          <a:p>
            <a:pPr algn="l" eaLnBrk="1" hangingPunct="1"/>
            <a:r>
              <a:rPr lang="fr-FR" sz="1800" dirty="0">
                <a:latin typeface="Arial" charset="0"/>
              </a:rPr>
              <a:t>Donc le rendement en herbe valorisé =   (3,8 X 100)/60 </a:t>
            </a:r>
            <a:r>
              <a:rPr lang="fr-FR" sz="1800" b="1" dirty="0">
                <a:latin typeface="Arial" charset="0"/>
              </a:rPr>
              <a:t>= 6,3 TMS/ha</a:t>
            </a:r>
          </a:p>
          <a:p>
            <a:pPr algn="l" eaLnBrk="1" hangingPunct="1"/>
            <a:r>
              <a:rPr lang="fr-FR" sz="1800" dirty="0">
                <a:latin typeface="Arial" charset="0"/>
              </a:rPr>
              <a:t> </a:t>
            </a:r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6456363" y="6093296"/>
            <a:ext cx="3096021" cy="396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fr-FR" b="1">
              <a:latin typeface="Arial" charset="0"/>
            </a:endParaRP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1847851" y="319089"/>
            <a:ext cx="74398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sz="3200" dirty="0">
                <a:solidFill>
                  <a:srgbClr val="009139"/>
                </a:solidFill>
                <a:latin typeface="+mj-lt"/>
                <a:ea typeface="+mj-ea"/>
                <a:cs typeface="+mj-cs"/>
              </a:rPr>
              <a:t>Estimer son rendement en herbe valorisé</a:t>
            </a:r>
          </a:p>
        </p:txBody>
      </p:sp>
    </p:spTree>
    <p:extLst>
      <p:ext uri="{BB962C8B-B14F-4D97-AF65-F5344CB8AC3E}">
        <p14:creationId xmlns:p14="http://schemas.microsoft.com/office/powerpoint/2010/main" val="351862459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Place de l’herbe dans le système fourrager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4280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FR" sz="2400" b="0" i="0" u="none" strike="noStrike" baseline="0" dirty="0">
                <a:latin typeface="ITCAvantGardeStd-Demi"/>
              </a:rPr>
              <a:t>Nombre d’ha en herbe = </a:t>
            </a:r>
            <a:r>
              <a:rPr lang="fr-FR" sz="2400" b="1" i="0" u="none" strike="noStrike" baseline="0" dirty="0">
                <a:latin typeface="ITCAvantGardeStd-Bold"/>
              </a:rPr>
              <a:t>............ </a:t>
            </a:r>
            <a:r>
              <a:rPr lang="fr-FR" sz="2400" b="0" i="0" u="none" strike="noStrike" baseline="0" dirty="0">
                <a:latin typeface="ITCAvantGardeStd-Demi"/>
              </a:rPr>
              <a:t>(1)</a:t>
            </a:r>
          </a:p>
          <a:p>
            <a:pPr algn="l"/>
            <a:endParaRPr lang="fr-FR" sz="2400" b="0" i="0" u="none" strike="noStrike" baseline="0" dirty="0">
              <a:latin typeface="ITCAvantGardeStd-Demi"/>
            </a:endParaRPr>
          </a:p>
          <a:p>
            <a:pPr marL="0" indent="0" algn="l">
              <a:buNone/>
            </a:pPr>
            <a:r>
              <a:rPr lang="fr-FR" sz="2400" b="0" i="0" u="none" strike="noStrike" baseline="0" dirty="0">
                <a:latin typeface="ITCAvantGardeStd-Bk"/>
              </a:rPr>
              <a:t>Besoins totaux des troupeaux</a:t>
            </a:r>
          </a:p>
          <a:p>
            <a:pPr marL="0" indent="0" algn="l">
              <a:buNone/>
            </a:pPr>
            <a:r>
              <a:rPr lang="fr-FR" sz="2400" b="0" i="0" u="none" strike="noStrike" baseline="0" dirty="0">
                <a:latin typeface="ITCAvantGardeStd-Bk"/>
              </a:rPr>
              <a:t>= total UGB soit </a:t>
            </a:r>
            <a:r>
              <a:rPr lang="fr-FR" sz="2400" b="0" i="0" u="none" strike="noStrike" baseline="0" dirty="0">
                <a:latin typeface="ITCAvantGardeStd-Md"/>
              </a:rPr>
              <a:t>............ UGB </a:t>
            </a:r>
            <a:r>
              <a:rPr lang="fr-FR" sz="2400" b="0" i="0" u="none" strike="noStrike" baseline="0" dirty="0">
                <a:latin typeface="ITCAvantGardeStd-Bk"/>
              </a:rPr>
              <a:t>* 4,750 T MS / UGB = </a:t>
            </a:r>
            <a:r>
              <a:rPr lang="fr-FR" sz="2400" b="0" i="0" u="none" strike="noStrike" baseline="0" dirty="0">
                <a:latin typeface="ITCAvantGardeStd-Md"/>
              </a:rPr>
              <a:t>............ </a:t>
            </a:r>
            <a:r>
              <a:rPr lang="fr-FR" sz="2400" b="0" i="0" u="none" strike="noStrike" baseline="0" dirty="0">
                <a:latin typeface="ITCAvantGardeStd-Bk"/>
              </a:rPr>
              <a:t>tonnes MS - fourrages non issus de la prairie = </a:t>
            </a:r>
            <a:r>
              <a:rPr lang="fr-FR" sz="2400" b="0" i="0" u="none" strike="noStrike" baseline="0" dirty="0">
                <a:latin typeface="ITCAvantGardeStd-Md"/>
              </a:rPr>
              <a:t>............ </a:t>
            </a:r>
            <a:r>
              <a:rPr lang="fr-FR" sz="2400" b="0" i="0" u="none" strike="noStrike" baseline="0" dirty="0">
                <a:latin typeface="ITCAvantGardeStd-Bk"/>
              </a:rPr>
              <a:t>tonnes MS - Achats d’herbe + Stock Fin – Stock Début (en herbe) = </a:t>
            </a:r>
            <a:r>
              <a:rPr lang="fr-FR" sz="2400" b="0" i="0" u="none" strike="noStrike" baseline="0" dirty="0">
                <a:latin typeface="ITCAvantGardeStd-Md"/>
              </a:rPr>
              <a:t>............ </a:t>
            </a:r>
            <a:r>
              <a:rPr lang="fr-FR" sz="2400" b="0" i="0" u="none" strike="noStrike" baseline="0" dirty="0">
                <a:latin typeface="ITCAvantGardeStd-Bk"/>
              </a:rPr>
              <a:t>tonnes MS </a:t>
            </a:r>
          </a:p>
          <a:p>
            <a:pPr marL="0" indent="0" algn="l">
              <a:buNone/>
            </a:pPr>
            <a:r>
              <a:rPr lang="fr-FR" sz="2400" b="0" i="0" u="none" strike="noStrike" baseline="0" dirty="0">
                <a:latin typeface="ITCAvantGardeStd-Demi"/>
              </a:rPr>
              <a:t>= Herbe produite sur les prairies de l’exploitation = </a:t>
            </a:r>
            <a:r>
              <a:rPr lang="fr-FR" sz="2400" b="1" i="0" u="none" strike="noStrike" baseline="0" dirty="0">
                <a:latin typeface="ITCAvantGardeStd-Bold"/>
              </a:rPr>
              <a:t>............ </a:t>
            </a:r>
            <a:r>
              <a:rPr lang="fr-FR" sz="2400" b="0" i="0" u="none" strike="noStrike" baseline="0" dirty="0">
                <a:latin typeface="ITCAvantGardeStd-Demi"/>
              </a:rPr>
              <a:t>tonnes MS (3)</a:t>
            </a:r>
          </a:p>
          <a:p>
            <a:pPr algn="l"/>
            <a:r>
              <a:rPr lang="fr-FR" sz="2400" b="0" i="0" u="none" strike="noStrike" baseline="0" dirty="0">
                <a:latin typeface="ITCAvantGardeStd-Demi"/>
              </a:rPr>
              <a:t>Rendement moyen estimé de la prairie (3)/(1) = </a:t>
            </a:r>
            <a:r>
              <a:rPr lang="fr-FR" sz="2400" b="1" i="0" u="none" strike="noStrike" baseline="0" dirty="0">
                <a:latin typeface="ITCAvantGardeStd-Bold"/>
              </a:rPr>
              <a:t>............ </a:t>
            </a:r>
            <a:r>
              <a:rPr lang="fr-FR" sz="2400" b="0" i="0" u="none" strike="noStrike" baseline="0" dirty="0">
                <a:latin typeface="ITCAvantGardeStd-Demi"/>
              </a:rPr>
              <a:t>tonnes MS/ha</a:t>
            </a:r>
            <a:endParaRPr lang="fr-FR" sz="2400" dirty="0">
              <a:latin typeface="ITCAvantGardeStd-Demi"/>
            </a:endParaRPr>
          </a:p>
          <a:p>
            <a:pPr algn="l"/>
            <a:r>
              <a:rPr lang="fr-FR" sz="2400" dirty="0">
                <a:latin typeface="ITCAvantGardeStd-Demi"/>
              </a:rPr>
              <a:t>Soit:</a:t>
            </a:r>
          </a:p>
          <a:p>
            <a:pPr marL="0" indent="0" algn="ctr">
              <a:buNone/>
            </a:pPr>
            <a:r>
              <a:rPr lang="fr-FR" sz="2400" dirty="0">
                <a:latin typeface="ITCAvantGardeStd-Demi"/>
              </a:rPr>
              <a:t>Besoins fourragers du troupeau – Consommation de fourrages stockés</a:t>
            </a:r>
          </a:p>
          <a:p>
            <a:pPr marL="0" indent="0" algn="ctr">
              <a:buNone/>
            </a:pPr>
            <a:r>
              <a:rPr lang="fr-FR" sz="2400" dirty="0">
                <a:latin typeface="ITCAvantGardeStd-Demi"/>
              </a:rPr>
              <a:t> = rendement d’herbe valorisée</a:t>
            </a:r>
            <a:endParaRPr lang="fr-FR" sz="2800" dirty="0">
              <a:latin typeface="Verdana" pitchFamily="34" charset="0"/>
            </a:endParaRPr>
          </a:p>
          <a:p>
            <a:endParaRPr lang="fr-FR" dirty="0"/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C133E1F9-65AC-668B-2EB3-A7D13DFB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16004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Evaluer son objectif de production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C133E1F9-65AC-668B-2EB3-A7D13DFB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B1EF1F6B-CC7D-F73A-4394-A2468FDAB918}"/>
              </a:ext>
            </a:extLst>
          </p:cNvPr>
          <p:cNvGraphicFramePr>
            <a:graphicFrameLocks noGrp="1"/>
          </p:cNvGraphicFramePr>
          <p:nvPr/>
        </p:nvGraphicFramePr>
        <p:xfrm>
          <a:off x="731520" y="1534160"/>
          <a:ext cx="9252912" cy="4405612"/>
        </p:xfrm>
        <a:graphic>
          <a:graphicData uri="http://schemas.openxmlformats.org/drawingml/2006/table">
            <a:tbl>
              <a:tblPr/>
              <a:tblGrid>
                <a:gridCol w="1719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5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55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6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6746">
                <a:tc rowSpan="3" gridSpan="2"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Potentiel de production </a:t>
                      </a:r>
                    </a:p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TMS/ha</a:t>
                      </a:r>
                    </a:p>
                  </a:txBody>
                  <a:tcPr marL="6218" marR="6218" marT="621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l" fontAlgn="b"/>
                      <a:endParaRPr lang="fr-F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18" marR="6218" marT="62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Accessibilité de la parcelle (excès d'eau hivernal)</a:t>
                      </a:r>
                    </a:p>
                  </a:txBody>
                  <a:tcPr marL="6218" marR="6218" marT="62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E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76">
                <a:tc gridSpan="2" vMerge="1">
                  <a:txBody>
                    <a:bodyPr/>
                    <a:lstStyle/>
                    <a:p>
                      <a:pPr algn="l" fontAlgn="b"/>
                      <a:endParaRPr lang="fr-F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18" marR="6218" marT="6218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l" fontAlgn="b"/>
                      <a:endParaRPr lang="fr-F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18" marR="6218" marT="62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Janvier Février (Nul)</a:t>
                      </a:r>
                    </a:p>
                  </a:txBody>
                  <a:tcPr marL="6218" marR="6218" marT="62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E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Mars (Moyen)</a:t>
                      </a:r>
                    </a:p>
                  </a:txBody>
                  <a:tcPr marL="6218" marR="6218" marT="62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E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 Avril (Fort)</a:t>
                      </a:r>
                    </a:p>
                  </a:txBody>
                  <a:tcPr marL="6218" marR="6218" marT="62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87">
                <a:tc gridSpan="2" vMerge="1">
                  <a:txBody>
                    <a:bodyPr/>
                    <a:lstStyle/>
                    <a:p>
                      <a:pPr algn="l" fontAlgn="b"/>
                      <a:endParaRPr lang="fr-F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18" marR="6218" marT="62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l" fontAlgn="b"/>
                      <a:endParaRPr lang="fr-F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18" marR="6218" marT="6218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Pâture</a:t>
                      </a:r>
                    </a:p>
                  </a:txBody>
                  <a:tcPr marL="6218" marR="6218" marT="62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fauche </a:t>
                      </a:r>
                    </a:p>
                    <a:p>
                      <a:pPr algn="ctr" fontAlgn="ctr"/>
                      <a:r>
                        <a:rPr lang="fr-FR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 pâture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Pâture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fauche </a:t>
                      </a:r>
                    </a:p>
                    <a:p>
                      <a:pPr algn="ctr" fontAlgn="ctr"/>
                      <a:r>
                        <a:rPr lang="fr-FR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 pâture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fauche </a:t>
                      </a:r>
                    </a:p>
                    <a:p>
                      <a:pPr algn="ctr" fontAlgn="ctr"/>
                      <a:r>
                        <a:rPr lang="fr-FR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(+ pâture)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634">
                <a:tc rowSpan="3"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Ralentissement de la pousse estivale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Faible</a:t>
                      </a:r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: absence de pousse sur une période inférieure à 30 jours</a:t>
                      </a:r>
                    </a:p>
                  </a:txBody>
                  <a:tcPr marL="6218" marR="6218" marT="62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1264">
                <a:tc vMerge="1">
                  <a:txBody>
                    <a:bodyPr/>
                    <a:lstStyle/>
                    <a:p>
                      <a:pPr algn="l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18" marR="6218" marT="62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Moyenne</a:t>
                      </a:r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: absence de pousse sur une période de 30 à 60 jours</a:t>
                      </a:r>
                    </a:p>
                  </a:txBody>
                  <a:tcPr marL="6218" marR="6218" marT="62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005">
                <a:tc vMerge="1">
                  <a:txBody>
                    <a:bodyPr/>
                    <a:lstStyle/>
                    <a:p>
                      <a:pPr algn="l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18" marR="6218" marT="62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Forte</a:t>
                      </a:r>
                      <a:r>
                        <a:rPr lang="fr-F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: absence de pousse sur une période ≥ 60 jours</a:t>
                      </a:r>
                    </a:p>
                  </a:txBody>
                  <a:tcPr marL="6218" marR="6218" marT="62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218" marR="6218" marT="6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1EB6CF1C-602F-97A1-08DC-A17D5CF871E8}"/>
              </a:ext>
            </a:extLst>
          </p:cNvPr>
          <p:cNvSpPr txBox="1"/>
          <p:nvPr/>
        </p:nvSpPr>
        <p:spPr>
          <a:xfrm>
            <a:off x="7896200" y="592953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Source : GREN 2019</a:t>
            </a:r>
          </a:p>
        </p:txBody>
      </p:sp>
    </p:spTree>
    <p:extLst>
      <p:ext uri="{BB962C8B-B14F-4D97-AF65-F5344CB8AC3E}">
        <p14:creationId xmlns:p14="http://schemas.microsoft.com/office/powerpoint/2010/main" val="165978849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844676"/>
            <a:ext cx="8229600" cy="4321175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2782888" y="1196976"/>
            <a:ext cx="7416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3000" dirty="0">
                <a:solidFill>
                  <a:srgbClr val="3333CC"/>
                </a:solidFill>
                <a:latin typeface="Arial" charset="0"/>
              </a:rPr>
              <a:t>La méthode du bilan appliquée à la prairie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C8CCE9-0FEA-A33E-9B7D-0C188026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0" y="365125"/>
            <a:ext cx="10980000" cy="864000"/>
          </a:xfrm>
        </p:spPr>
        <p:txBody>
          <a:bodyPr/>
          <a:lstStyle/>
          <a:p>
            <a:r>
              <a:rPr lang="fr-FR" dirty="0"/>
              <a:t>Bien gérer la fertilisation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FC3FD160-C71F-9443-34B4-815303A7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38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063552" y="44624"/>
            <a:ext cx="705678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 algn="ctr" defTabSz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defTabSz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defTabSz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defTabSz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6pPr>
            <a:lvl7pPr marL="9144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7pPr>
            <a:lvl8pPr marL="13716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8pPr>
            <a:lvl9pPr marL="18288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9pPr>
          </a:lstStyle>
          <a:p>
            <a:r>
              <a:rPr lang="fr-FR" dirty="0"/>
              <a:t>Améliorer le rendement en herbe valorisé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847528" y="2636913"/>
            <a:ext cx="3024336" cy="3023905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 fontAlgn="base">
              <a:spcBef>
                <a:spcPct val="125000"/>
              </a:spcBef>
              <a:spcAft>
                <a:spcPct val="0"/>
              </a:spcAft>
            </a:pPr>
            <a:r>
              <a:rPr lang="fr-FR" sz="1800" b="1" dirty="0">
                <a:solidFill>
                  <a:srgbClr val="000000"/>
                </a:solidFill>
                <a:latin typeface="Verdana"/>
                <a:cs typeface="Arial" pitchFamily="34" charset="0"/>
              </a:rPr>
              <a:t>Avec des prairies diversifiées et complémentaires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Des multi-espèces pour le rendement et la qualité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Des prairies permanentes complémentaires aux prairies temporaires 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Techniques d’installation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980401" y="2640323"/>
            <a:ext cx="2829272" cy="2108269"/>
          </a:xfrm>
          <a:prstGeom prst="rect">
            <a:avLst/>
          </a:prstGeom>
          <a:solidFill>
            <a:srgbClr val="00B0AC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 fontAlgn="base">
              <a:spcBef>
                <a:spcPct val="125000"/>
              </a:spcBef>
              <a:spcAft>
                <a:spcPct val="0"/>
              </a:spcAft>
            </a:pPr>
            <a:r>
              <a:rPr lang="fr-FR" sz="1800" b="1" dirty="0">
                <a:solidFill>
                  <a:srgbClr val="000000"/>
                </a:solidFill>
                <a:latin typeface="Verdana"/>
                <a:cs typeface="Arial" pitchFamily="34" charset="0"/>
              </a:rPr>
              <a:t>Par une meilleure exploitation de la ressource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S’organiser pour pâturer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Réaliser des stocks de qualité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968208" y="2640322"/>
            <a:ext cx="2592288" cy="2262158"/>
          </a:xfrm>
          <a:prstGeom prst="rect">
            <a:avLst/>
          </a:prstGeom>
          <a:solidFill>
            <a:srgbClr val="FF7C80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 fontAlgn="base">
              <a:spcBef>
                <a:spcPct val="125000"/>
              </a:spcBef>
              <a:spcAft>
                <a:spcPct val="0"/>
              </a:spcAft>
            </a:pPr>
            <a:r>
              <a:rPr lang="fr-FR" sz="1800" b="1" dirty="0">
                <a:solidFill>
                  <a:srgbClr val="000000"/>
                </a:solidFill>
                <a:latin typeface="Verdana"/>
                <a:cs typeface="Arial" pitchFamily="34" charset="0"/>
              </a:rPr>
              <a:t>Par un entretien adapté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Une fertilisation adaptée aux besoins des plantes N, P, K, chaux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Entretien mécanique, désherbage, sursemis</a:t>
            </a:r>
          </a:p>
        </p:txBody>
      </p:sp>
      <p:cxnSp>
        <p:nvCxnSpPr>
          <p:cNvPr id="7" name="Connecteur droit avec flèche 6"/>
          <p:cNvCxnSpPr>
            <a:stCxn id="3" idx="2"/>
            <a:endCxn id="4" idx="0"/>
          </p:cNvCxnSpPr>
          <p:nvPr/>
        </p:nvCxnSpPr>
        <p:spPr>
          <a:xfrm flipH="1">
            <a:off x="3359696" y="1121842"/>
            <a:ext cx="2232248" cy="15150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3" idx="2"/>
            <a:endCxn id="5" idx="0"/>
          </p:cNvCxnSpPr>
          <p:nvPr/>
        </p:nvCxnSpPr>
        <p:spPr>
          <a:xfrm>
            <a:off x="5591945" y="1121842"/>
            <a:ext cx="803093" cy="15184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3" idx="2"/>
            <a:endCxn id="6" idx="0"/>
          </p:cNvCxnSpPr>
          <p:nvPr/>
        </p:nvCxnSpPr>
        <p:spPr>
          <a:xfrm>
            <a:off x="5591944" y="1121842"/>
            <a:ext cx="3672408" cy="15184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0629670-CA26-AE7C-9E05-1195567D385E}"/>
              </a:ext>
            </a:extLst>
          </p:cNvPr>
          <p:cNvSpPr/>
          <p:nvPr/>
        </p:nvSpPr>
        <p:spPr>
          <a:xfrm>
            <a:off x="7918209" y="2604317"/>
            <a:ext cx="2720735" cy="2432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0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méthode du bilan azoté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428000"/>
          </a:xfrm>
        </p:spPr>
        <p:txBody>
          <a:bodyPr>
            <a:normAutofit/>
          </a:bodyPr>
          <a:lstStyle/>
          <a:p>
            <a:r>
              <a:rPr lang="fr-FR" dirty="0"/>
              <a:t>Exportations de la prairie selon le mode d’exploitation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A92B52-2C7E-CF9C-0C62-8741CC16B9CC}"/>
              </a:ext>
            </a:extLst>
          </p:cNvPr>
          <p:cNvSpPr txBox="1"/>
          <p:nvPr/>
        </p:nvSpPr>
        <p:spPr>
          <a:xfrm>
            <a:off x="8520912" y="618509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+mn-lt"/>
              </a:rPr>
              <a:t>Source : GREN 2019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7479D683-90AE-A75D-414D-5BF0C512A6D5}"/>
              </a:ext>
            </a:extLst>
          </p:cNvPr>
          <p:cNvGraphicFramePr>
            <a:graphicFrameLocks noGrp="1"/>
          </p:cNvGraphicFramePr>
          <p:nvPr/>
        </p:nvGraphicFramePr>
        <p:xfrm>
          <a:off x="2810516" y="2397275"/>
          <a:ext cx="7006540" cy="2739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33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Mode d’exploitation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Azote exporté (</a:t>
                      </a:r>
                      <a:r>
                        <a:rPr lang="fr-FR" sz="1600" dirty="0" err="1"/>
                        <a:t>kgN</a:t>
                      </a:r>
                      <a:r>
                        <a:rPr lang="fr-FR" sz="1600" dirty="0"/>
                        <a:t>/TMS)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030">
                <a:tc>
                  <a:txBody>
                    <a:bodyPr/>
                    <a:lstStyle/>
                    <a:p>
                      <a:r>
                        <a:rPr lang="fr-FR" sz="2000" dirty="0"/>
                        <a:t>Pâturage intensif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030">
                <a:tc>
                  <a:txBody>
                    <a:bodyPr/>
                    <a:lstStyle/>
                    <a:p>
                      <a:r>
                        <a:rPr lang="fr-FR" sz="2000" dirty="0"/>
                        <a:t>Pâturage à rotation lente ou ensilage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030">
                <a:tc>
                  <a:txBody>
                    <a:bodyPr/>
                    <a:lstStyle/>
                    <a:p>
                      <a:r>
                        <a:rPr lang="fr-FR" sz="2000" dirty="0"/>
                        <a:t>Foin précoce ou foin de repousse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030">
                <a:tc>
                  <a:txBody>
                    <a:bodyPr/>
                    <a:lstStyle/>
                    <a:p>
                      <a:r>
                        <a:rPr lang="fr-FR" sz="2000" dirty="0"/>
                        <a:t>Foin tardif de 1</a:t>
                      </a:r>
                      <a:r>
                        <a:rPr lang="fr-FR" sz="2000" baseline="30000" dirty="0"/>
                        <a:t>er</a:t>
                      </a:r>
                      <a:r>
                        <a:rPr lang="fr-FR" sz="2000" dirty="0"/>
                        <a:t> 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608ABCEA-7D50-52CA-B52C-04386BDD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144812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méthode du bilan azoté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428000"/>
          </a:xfrm>
        </p:spPr>
        <p:txBody>
          <a:bodyPr>
            <a:normAutofit/>
          </a:bodyPr>
          <a:lstStyle/>
          <a:p>
            <a:r>
              <a:rPr lang="fr-FR" dirty="0"/>
              <a:t>Des contributions du sol importantes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6DA9F6B1-2E26-9DC7-5E95-DE9137DF34B7}"/>
              </a:ext>
            </a:extLst>
          </p:cNvPr>
          <p:cNvGraphicFramePr>
            <a:graphicFrameLocks noGrp="1"/>
          </p:cNvGraphicFramePr>
          <p:nvPr/>
        </p:nvGraphicFramePr>
        <p:xfrm>
          <a:off x="551939" y="2348879"/>
          <a:ext cx="10561261" cy="3694710"/>
        </p:xfrm>
        <a:graphic>
          <a:graphicData uri="http://schemas.openxmlformats.org/drawingml/2006/table">
            <a:tbl>
              <a:tblPr/>
              <a:tblGrid>
                <a:gridCol w="6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2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6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1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7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0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71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185" marR="6185" marT="61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185" marR="6185" marT="61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POTENTIEL DE PRODUCTION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37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185" marR="6185" marT="61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185" marR="6185" marT="61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Faible 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(&lt; 5 TMS/ha)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Moyen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Fort 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(&gt; 9 TMS/ha)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89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185" marR="6185" marT="61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185" marR="6185" marT="61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fournitures annuelles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printemps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fournitures annuelles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printemps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fournitures annuelles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printemps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5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ENTRETIEN ORGANIQUE</a:t>
                      </a:r>
                    </a:p>
                  </a:txBody>
                  <a:tcPr marL="6185" marR="6185" marT="6185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Entretien azoté faible </a:t>
                      </a:r>
                      <a:b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(Apport d'effluents tous les 4 ans ou plus ou fertilisation minérale &lt; 50u ou chargement &lt; 1 UGB/ha)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105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156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Entretien azoté intermédiaire </a:t>
                      </a:r>
                      <a:b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(Apport d'effluent tous les 2-3 ans ou fertilisation minérale entre 50 et 100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ou chargement entre 1 et 2 UGB)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 </a:t>
                      </a:r>
                      <a:b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situation non recommandée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b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situation non recommandée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110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85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156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Entretien azoté fort </a:t>
                      </a:r>
                      <a:b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(Apport annuel d'effluent ou fertilisation minérale &gt; 100 u ou chargement &gt; 2 UGB / ha)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b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situation non recommandée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b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situation non recommandée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b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situation non recommandée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b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situation non recommandée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120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6185" marR="6185" marT="6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E9EB023B-8534-BCD0-2CCA-C2AB73A1216A}"/>
              </a:ext>
            </a:extLst>
          </p:cNvPr>
          <p:cNvSpPr txBox="1"/>
          <p:nvPr/>
        </p:nvSpPr>
        <p:spPr>
          <a:xfrm>
            <a:off x="8520912" y="618509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+mn-lt"/>
              </a:rPr>
              <a:t>Source : GREN 2019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19A6D33E-73C2-1F54-7A02-3C29B8FE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41282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méthode du bilan azoté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428000"/>
          </a:xfrm>
        </p:spPr>
        <p:txBody>
          <a:bodyPr>
            <a:normAutofit/>
          </a:bodyPr>
          <a:lstStyle/>
          <a:p>
            <a:r>
              <a:rPr lang="fr-FR" dirty="0"/>
              <a:t>Restitutions au pâturage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Contribution des légumineuses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5E11F-41C6-C625-ECA7-E7120C8D7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8627"/>
            <a:ext cx="568405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F20D190-D8B0-D3D7-9550-E47FF7654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200" y="1268760"/>
            <a:ext cx="5015683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B82CC6B-D1AC-DC2F-968C-A11612FC30C2}"/>
              </a:ext>
            </a:extLst>
          </p:cNvPr>
          <p:cNvSpPr txBox="1"/>
          <p:nvPr/>
        </p:nvSpPr>
        <p:spPr>
          <a:xfrm>
            <a:off x="1078800" y="4534721"/>
            <a:ext cx="3173160" cy="1492716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300" b="1" dirty="0">
                <a:latin typeface="+mn-lt"/>
              </a:rPr>
              <a:t>&gt; </a:t>
            </a:r>
            <a:r>
              <a:rPr lang="fr-FR" sz="1300" b="1" dirty="0"/>
              <a:t>40</a:t>
            </a:r>
            <a:r>
              <a:rPr lang="fr-FR" sz="1300" b="1" dirty="0">
                <a:latin typeface="+mn-lt"/>
              </a:rPr>
              <a:t>% légumineuses : </a:t>
            </a:r>
          </a:p>
          <a:p>
            <a:r>
              <a:rPr lang="fr-FR" sz="1300" dirty="0">
                <a:latin typeface="+mn-lt"/>
              </a:rPr>
              <a:t>Pas de besoin apport d’engrais azoté </a:t>
            </a:r>
          </a:p>
          <a:p>
            <a:r>
              <a:rPr lang="fr-FR" sz="1300" dirty="0">
                <a:latin typeface="+mn-lt"/>
              </a:rPr>
              <a:t>MAIS possibilité engrais organiques sur prairies &gt; 1 an plafonné à 50 </a:t>
            </a:r>
            <a:r>
              <a:rPr lang="fr-FR" sz="1300" dirty="0" err="1">
                <a:latin typeface="+mn-lt"/>
              </a:rPr>
              <a:t>uN</a:t>
            </a:r>
            <a:r>
              <a:rPr lang="fr-FR" sz="1300" dirty="0">
                <a:latin typeface="+mn-lt"/>
              </a:rPr>
              <a:t>/ha pour subvenir aux besoins en P, K, Ca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A92B52-2C7E-CF9C-0C62-8741CC16B9CC}"/>
              </a:ext>
            </a:extLst>
          </p:cNvPr>
          <p:cNvSpPr txBox="1"/>
          <p:nvPr/>
        </p:nvSpPr>
        <p:spPr>
          <a:xfrm>
            <a:off x="8520912" y="618509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+mn-lt"/>
              </a:rPr>
              <a:t>Source : GREN 2019</a:t>
            </a:r>
          </a:p>
        </p:txBody>
      </p:sp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45D58D69-1273-4D1B-B016-91F26DD2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1171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méthode du bilan azoté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4280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LE CALCUL: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b="1" cap="small" dirty="0"/>
              <a:t>Besoin en fertilisation </a:t>
            </a:r>
          </a:p>
          <a:p>
            <a:pPr marL="0" indent="0" algn="ctr">
              <a:buNone/>
            </a:pPr>
            <a:r>
              <a:rPr lang="fr-FR" b="1" cap="small" dirty="0"/>
              <a:t>= </a:t>
            </a:r>
          </a:p>
          <a:p>
            <a:pPr marL="0" indent="0" algn="ctr">
              <a:buNone/>
            </a:pPr>
            <a:r>
              <a:rPr lang="fr-FR" sz="2400" b="1" kern="1200" cap="small" dirty="0">
                <a:solidFill>
                  <a:srgbClr val="00B050"/>
                </a:solidFill>
              </a:rPr>
              <a:t>Exportations de la prairie </a:t>
            </a:r>
          </a:p>
          <a:p>
            <a:pPr marL="0" indent="0" algn="ctr">
              <a:buNone/>
            </a:pPr>
            <a:r>
              <a:rPr lang="fr-FR" sz="2400" b="1" kern="1200" cap="small" dirty="0"/>
              <a:t>- (</a:t>
            </a:r>
            <a:r>
              <a:rPr lang="fr-FR" sz="2400" b="1" cap="small" dirty="0">
                <a:solidFill>
                  <a:srgbClr val="663300"/>
                </a:solidFill>
              </a:rPr>
              <a:t>Contributions du sol </a:t>
            </a:r>
            <a:r>
              <a:rPr lang="fr-FR" sz="2400" b="1" cap="small" dirty="0"/>
              <a:t>+</a:t>
            </a:r>
            <a:r>
              <a:rPr lang="fr-FR" sz="2400" b="1" cap="small" dirty="0">
                <a:solidFill>
                  <a:srgbClr val="3333CC"/>
                </a:solidFill>
              </a:rPr>
              <a:t> </a:t>
            </a:r>
            <a:r>
              <a:rPr lang="fr-FR" sz="2400" b="1" cap="small" dirty="0">
                <a:solidFill>
                  <a:srgbClr val="6F9600"/>
                </a:solidFill>
              </a:rPr>
              <a:t>Restitutions au pâturage </a:t>
            </a:r>
            <a:r>
              <a:rPr lang="fr-FR" sz="2400" b="1" cap="small" dirty="0"/>
              <a:t>+</a:t>
            </a:r>
            <a:r>
              <a:rPr lang="fr-FR" sz="2400" b="1" cap="small" dirty="0">
                <a:solidFill>
                  <a:srgbClr val="3333CC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fr-FR" sz="2400" b="1" cap="small" dirty="0">
                <a:solidFill>
                  <a:srgbClr val="990033"/>
                </a:solidFill>
              </a:rPr>
              <a:t>Contribution légumineuses</a:t>
            </a:r>
            <a:r>
              <a:rPr lang="fr-FR" sz="2400" b="1" cap="small" dirty="0"/>
              <a:t>) </a:t>
            </a:r>
          </a:p>
          <a:p>
            <a:pPr marL="0" indent="0" algn="ctr">
              <a:buNone/>
            </a:pPr>
            <a:r>
              <a:rPr lang="fr-FR" sz="2400" b="1" cap="small" dirty="0"/>
              <a:t>/ coef. utilisation</a:t>
            </a:r>
          </a:p>
          <a:p>
            <a:pPr marL="0" indent="0" algn="ctr">
              <a:buNone/>
            </a:pPr>
            <a:r>
              <a:rPr lang="fr-FR" dirty="0">
                <a:solidFill>
                  <a:srgbClr val="3333CC"/>
                </a:solidFill>
              </a:rPr>
              <a:t> 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D2EB72-28BB-03B6-DAC4-D4E7F55E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51" y="5504752"/>
            <a:ext cx="6458297" cy="85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A66B8FF6-15F9-00F3-17CB-D35B6516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8125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Répartition de l’azote</a:t>
            </a:r>
          </a:p>
        </p:txBody>
      </p:sp>
      <p:graphicFrame>
        <p:nvGraphicFramePr>
          <p:cNvPr id="3" name="Group 76">
            <a:extLst>
              <a:ext uri="{FF2B5EF4-FFF2-40B4-BE49-F238E27FC236}">
                <a16:creationId xmlns:a16="http://schemas.microsoft.com/office/drawing/2014/main" id="{2CE97628-49DE-39B4-554E-ADE219A7A1A2}"/>
              </a:ext>
            </a:extLst>
          </p:cNvPr>
          <p:cNvGraphicFramePr>
            <a:graphicFrameLocks/>
          </p:cNvGraphicFramePr>
          <p:nvPr/>
        </p:nvGraphicFramePr>
        <p:xfrm>
          <a:off x="572567" y="1398889"/>
          <a:ext cx="10059574" cy="4732970"/>
        </p:xfrm>
        <a:graphic>
          <a:graphicData uri="http://schemas.openxmlformats.org/drawingml/2006/table">
            <a:tbl>
              <a:tblPr/>
              <a:tblGrid>
                <a:gridCol w="134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3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68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9713">
                <a:tc gridSpan="7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Répartition de la dose totale (kg N/ha)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4393"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Nature de la 1</a:t>
                      </a:r>
                      <a:r>
                        <a:rPr kumimoji="0" lang="fr-FR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ère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exploitation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Pâturage de fin d’hiver 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janvier/ février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1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Mise à l’herbe précoce 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début à mi-mars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4B2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Mise à l’herbe tardive 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avril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Ensilage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Foin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109">
                <a:tc gridSpan="2"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Apport avant 1</a:t>
                      </a:r>
                      <a:r>
                        <a:rPr kumimoji="0" lang="fr-FR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ère</a:t>
                      </a: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exploitation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13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 à 40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4B23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 à 100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66">
                <a:tc rowSpan="3"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Apport</a:t>
                      </a:r>
                    </a:p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avant 2</a:t>
                      </a:r>
                      <a:r>
                        <a:rPr kumimoji="0" lang="fr-FR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ème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exploitation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 Pâturage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13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4B23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 à 50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 ou 30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788">
                <a:tc vMerge="1"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9139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D4A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 Ensilage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 à 100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13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/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4B23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/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/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366">
                <a:tc vMerge="1"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9139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D4A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 Foin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13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4B23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/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235">
                <a:tc gridSpan="2"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Pâtures ultérieures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par exploitation jusqu’à la dose totale en graminée pure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0F219140-7EC6-60E3-6836-219CF71F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904374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83B5BE-C131-8FC4-3F05-500DE1DA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AAC48-6762-C482-FAB6-89468A3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AE996A-D6B2-1151-D3FB-B814C10D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0BA21F-0069-ED74-1CC4-9DE698A4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61" y="954000"/>
            <a:ext cx="10390536" cy="56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L’impact des légumineuses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0F219140-7EC6-60E3-6836-219CF71F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25</a:t>
            </a:fld>
            <a:endParaRPr lang="fr-FR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A2F8092-D209-5991-3B38-7D7D1E729BD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7600951" y="2708276"/>
            <a:ext cx="2663825" cy="18208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indent="0" algn="ctr">
              <a:buNone/>
              <a:defRPr/>
            </a:pPr>
            <a:r>
              <a:rPr lang="fr-FR" altLang="fr-FR" sz="3000" b="1" dirty="0">
                <a:solidFill>
                  <a:schemeClr val="bg2"/>
                </a:solidFill>
              </a:rPr>
              <a:t>&gt;40%</a:t>
            </a:r>
            <a:r>
              <a:rPr lang="fr-FR" altLang="fr-FR" sz="3000" dirty="0"/>
              <a:t> </a:t>
            </a:r>
            <a:r>
              <a:rPr lang="fr-FR" altLang="fr-FR" dirty="0"/>
              <a:t>de Légumineuses au printemps suffit à  nourrir les Graminées</a:t>
            </a:r>
          </a:p>
          <a:p>
            <a:pPr algn="ctr">
              <a:buFont typeface="Arial" charset="0"/>
              <a:buChar char="•"/>
              <a:defRPr/>
            </a:pPr>
            <a:endParaRPr lang="fr-FR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5D41A-024A-A5B6-2D90-9C3E34D1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1088" y="2349501"/>
            <a:ext cx="4500562" cy="2538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0482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Quelques règles simples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+mj-lt"/>
              </a:rPr>
              <a:t>Meilleure valorisation de l’azote minéral au début du printemps</a:t>
            </a:r>
          </a:p>
          <a:p>
            <a:pPr>
              <a:spcBef>
                <a:spcPct val="50000"/>
              </a:spcBef>
            </a:pPr>
            <a:endParaRPr lang="fr-FR" sz="2400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fr-FR" sz="2400" dirty="0">
                <a:latin typeface="+mj-lt"/>
              </a:rPr>
              <a:t>Pas d’apport après le mois de juin</a:t>
            </a:r>
          </a:p>
          <a:p>
            <a:pPr>
              <a:spcBef>
                <a:spcPct val="50000"/>
              </a:spcBef>
            </a:pPr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Pas d’apport azoté si &gt; 40% de légumineuses</a:t>
            </a:r>
          </a:p>
          <a:p>
            <a:pPr marL="0" indent="0">
              <a:buNone/>
            </a:pPr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Pas d’apport en 1</a:t>
            </a:r>
            <a:r>
              <a:rPr lang="fr-FR" sz="2400" baseline="30000" dirty="0">
                <a:latin typeface="+mj-lt"/>
              </a:rPr>
              <a:t>ère</a:t>
            </a:r>
            <a:r>
              <a:rPr lang="fr-FR" sz="2400" dirty="0">
                <a:latin typeface="+mj-lt"/>
              </a:rPr>
              <a:t> année d’implantation si légumineuses dans le mélange</a:t>
            </a:r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1558D1F3-3C84-1AD1-899B-C1AC900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38250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Fertilisation et valeur de l’herbe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+mj-lt"/>
              </a:rPr>
              <a:t>Effets de la fertilisation azotée</a:t>
            </a:r>
          </a:p>
          <a:p>
            <a:pPr>
              <a:spcBef>
                <a:spcPct val="50000"/>
              </a:spcBef>
            </a:pPr>
            <a:endParaRPr lang="fr-FR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fr-FR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fr-FR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fr-FR" sz="2400" dirty="0">
              <a:latin typeface="+mj-lt"/>
            </a:endParaRPr>
          </a:p>
          <a:p>
            <a:r>
              <a:rPr lang="fr-FR" sz="2400" b="1" dirty="0">
                <a:latin typeface="+mn-lt"/>
              </a:rPr>
              <a:t>Diminution de la fertilisation sans retarder la date d’utilisation :</a:t>
            </a:r>
          </a:p>
          <a:p>
            <a:pPr marL="285750" indent="-285750">
              <a:buFont typeface="Symbol"/>
              <a:buChar char="Þ"/>
            </a:pPr>
            <a:r>
              <a:rPr lang="fr-FR" sz="2400" dirty="0">
                <a:latin typeface="+mn-lt"/>
              </a:rPr>
              <a:t>valeur énergétique très peu affectée</a:t>
            </a:r>
            <a:endParaRPr lang="fr-FR" sz="1600" dirty="0">
              <a:latin typeface="+mn-lt"/>
            </a:endParaRPr>
          </a:p>
          <a:p>
            <a:r>
              <a:rPr lang="fr-FR" sz="2400" b="1" dirty="0">
                <a:latin typeface="+mn-lt"/>
              </a:rPr>
              <a:t>Mais si on attend d’avoir la même biomasse pour exploiter :</a:t>
            </a:r>
          </a:p>
          <a:p>
            <a:pPr marL="285750" indent="-285750">
              <a:buFont typeface="Symbol"/>
              <a:buChar char="Þ"/>
            </a:pPr>
            <a:r>
              <a:rPr lang="fr-FR" sz="2400" dirty="0">
                <a:latin typeface="+mn-lt"/>
              </a:rPr>
              <a:t>Vieillissement de la prairie</a:t>
            </a:r>
          </a:p>
          <a:p>
            <a:pPr marL="285750" indent="-285750">
              <a:buFont typeface="Symbol"/>
              <a:buChar char="Þ"/>
            </a:pPr>
            <a:r>
              <a:rPr lang="fr-FR" sz="2400" dirty="0">
                <a:latin typeface="+mn-lt"/>
              </a:rPr>
              <a:t>Forte baisse de valeur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E3AE6A6-7D3B-4A8A-E4CF-AA76BAEB1F5B}"/>
              </a:ext>
            </a:extLst>
          </p:cNvPr>
          <p:cNvGrpSpPr/>
          <p:nvPr/>
        </p:nvGrpSpPr>
        <p:grpSpPr>
          <a:xfrm>
            <a:off x="1482740" y="2016869"/>
            <a:ext cx="8280920" cy="1654443"/>
            <a:chOff x="251520" y="1700808"/>
            <a:chExt cx="8280920" cy="165444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312CB37-0270-88B5-3150-C78C9588335D}"/>
                </a:ext>
              </a:extLst>
            </p:cNvPr>
            <p:cNvSpPr txBox="1"/>
            <p:nvPr/>
          </p:nvSpPr>
          <p:spPr>
            <a:xfrm>
              <a:off x="251520" y="2420888"/>
              <a:ext cx="3520390" cy="923330"/>
            </a:xfrm>
            <a:prstGeom prst="rect">
              <a:avLst/>
            </a:prstGeom>
            <a:solidFill>
              <a:srgbClr val="B8F555"/>
            </a:solidFill>
          </p:spPr>
          <p:txBody>
            <a:bodyPr wrap="square" rtlCol="0">
              <a:spAutoFit/>
            </a:bodyPr>
            <a:lstStyle/>
            <a:p>
              <a:r>
                <a:rPr lang="fr-FR" sz="1800" dirty="0">
                  <a:latin typeface="+mn-lt"/>
                </a:rPr>
                <a:t>2) Réduit le temps nécessaire pour obtenir une biomasse </a:t>
              </a:r>
              <a:r>
                <a:rPr lang="fr-FR" sz="1800" b="1" dirty="0">
                  <a:solidFill>
                    <a:srgbClr val="E28700"/>
                  </a:solidFill>
                  <a:latin typeface="+mn-lt"/>
                </a:rPr>
                <a:t>X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11AEC8D-3FA0-D2BC-A690-978EB1CBCCA9}"/>
                </a:ext>
              </a:extLst>
            </p:cNvPr>
            <p:cNvSpPr txBox="1"/>
            <p:nvPr/>
          </p:nvSpPr>
          <p:spPr>
            <a:xfrm>
              <a:off x="251520" y="1700808"/>
              <a:ext cx="3520390" cy="646331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fr-FR" sz="1800" dirty="0">
                  <a:latin typeface="+mn-lt"/>
                </a:rPr>
                <a:t>1) Augmente la quantité d’herbe produite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5A10469-DB65-379C-7BBF-2A7A9FE26FBF}"/>
                </a:ext>
              </a:extLst>
            </p:cNvPr>
            <p:cNvSpPr txBox="1"/>
            <p:nvPr/>
          </p:nvSpPr>
          <p:spPr>
            <a:xfrm>
              <a:off x="4316130" y="2431921"/>
              <a:ext cx="4216310" cy="923330"/>
            </a:xfrm>
            <a:prstGeom prst="rect">
              <a:avLst/>
            </a:prstGeom>
            <a:solidFill>
              <a:srgbClr val="B8F555"/>
            </a:solidFill>
          </p:spPr>
          <p:txBody>
            <a:bodyPr wrap="square" rtlCol="0">
              <a:spAutoFit/>
            </a:bodyPr>
            <a:lstStyle/>
            <a:p>
              <a:r>
                <a:rPr lang="fr-FR" sz="1800" dirty="0">
                  <a:latin typeface="+mn-lt"/>
                </a:rPr>
                <a:t>Effet gain de temps = exploitation à un stade plus jeune de la quantité </a:t>
              </a:r>
              <a:r>
                <a:rPr lang="fr-FR" sz="1800" b="1" dirty="0">
                  <a:solidFill>
                    <a:srgbClr val="E28700"/>
                  </a:solidFill>
                  <a:latin typeface="+mn-lt"/>
                </a:rPr>
                <a:t>X</a:t>
              </a:r>
              <a:endParaRPr lang="fr-FR" sz="1800" dirty="0">
                <a:latin typeface="+mn-lt"/>
              </a:endParaRPr>
            </a:p>
          </p:txBody>
        </p:sp>
        <p:sp>
          <p:nvSpPr>
            <p:cNvPr id="8" name="Flèche droite 12">
              <a:extLst>
                <a:ext uri="{FF2B5EF4-FFF2-40B4-BE49-F238E27FC236}">
                  <a16:creationId xmlns:a16="http://schemas.microsoft.com/office/drawing/2014/main" id="{990C338E-1302-B81F-87D2-2C7133A95257}"/>
                </a:ext>
              </a:extLst>
            </p:cNvPr>
            <p:cNvSpPr/>
            <p:nvPr/>
          </p:nvSpPr>
          <p:spPr bwMode="auto">
            <a:xfrm>
              <a:off x="3843918" y="2564904"/>
              <a:ext cx="440050" cy="36004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05B7EE44-88E4-4E35-9A28-F0B7E325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0267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Fertilisation et valeur de l’herbe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fr-FR" sz="2400" dirty="0">
                <a:latin typeface="+mj-lt"/>
              </a:rPr>
              <a:t>Effets sur la composition chimique de l’herbe:</a:t>
            </a:r>
          </a:p>
          <a:p>
            <a:pPr marL="536575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fr-FR" sz="2000" dirty="0">
                <a:latin typeface="+mn-lt"/>
              </a:rPr>
              <a:t>Baisse de la teneur en matière sèche (MS)</a:t>
            </a:r>
          </a:p>
          <a:p>
            <a:pPr marL="536575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fr-FR" sz="2000" dirty="0">
                <a:latin typeface="+mn-lt"/>
              </a:rPr>
              <a:t>Augmentation de la MAT</a:t>
            </a:r>
          </a:p>
          <a:p>
            <a:pPr marL="536575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fr-FR" sz="2000" dirty="0">
                <a:latin typeface="+mn-lt"/>
              </a:rPr>
              <a:t>Peu de variation de la cellulose brute (CB) et des parois (NDF)</a:t>
            </a:r>
          </a:p>
          <a:p>
            <a:pPr marL="536575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fr-FR" sz="2000" dirty="0">
                <a:latin typeface="+mn-lt"/>
              </a:rPr>
              <a:t>Modeste amélioration de la digestibilité de la MO (</a:t>
            </a:r>
            <a:r>
              <a:rPr lang="fr-FR" sz="2000" dirty="0" err="1">
                <a:latin typeface="+mn-lt"/>
              </a:rPr>
              <a:t>dMO</a:t>
            </a:r>
            <a:r>
              <a:rPr lang="fr-FR" sz="2400" dirty="0">
                <a:latin typeface="+mn-lt"/>
              </a:rPr>
              <a:t>)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fr-FR" sz="2000" b="1" dirty="0">
                <a:solidFill>
                  <a:srgbClr val="E28700"/>
                </a:solidFill>
              </a:rPr>
              <a:t>La teneur en MAT dépend surtout de la fourniture d’azote par le sol et des restitutions au pâturage</a:t>
            </a:r>
          </a:p>
          <a:p>
            <a:pPr marL="0" indent="0">
              <a:spcBef>
                <a:spcPct val="50000"/>
              </a:spcBef>
              <a:buNone/>
            </a:pPr>
            <a:endParaRPr lang="fr-FR" sz="2400" dirty="0">
              <a:latin typeface="+mj-lt"/>
            </a:endParaRP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589EE75C-DF97-2CA9-E051-0FAC308575DE}"/>
              </a:ext>
            </a:extLst>
          </p:cNvPr>
          <p:cNvGraphicFramePr>
            <a:graphicFrameLocks noGrp="1"/>
          </p:cNvGraphicFramePr>
          <p:nvPr/>
        </p:nvGraphicFramePr>
        <p:xfrm>
          <a:off x="2310831" y="4415015"/>
          <a:ext cx="6624737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1907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Kerlavic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(29)</a:t>
                      </a:r>
                    </a:p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Sol</a:t>
                      </a:r>
                      <a:r>
                        <a:rPr lang="fr-FR" sz="1400" b="0" baseline="0" dirty="0">
                          <a:solidFill>
                            <a:schemeClr val="tx1"/>
                          </a:solidFill>
                        </a:rPr>
                        <a:t> riche en MO</a:t>
                      </a:r>
                      <a:endParaRPr lang="fr-F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BD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Ossé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(35)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Sol pauvre en MO</a:t>
                      </a:r>
                    </a:p>
                  </a:txBody>
                  <a:tcPr anchor="ctr">
                    <a:solidFill>
                      <a:srgbClr val="FFBD5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07">
                <a:tc>
                  <a:txBody>
                    <a:bodyPr/>
                    <a:lstStyle/>
                    <a:p>
                      <a:r>
                        <a:rPr lang="fr-FR" sz="1400" b="1" dirty="0"/>
                        <a:t>Nb</a:t>
                      </a:r>
                      <a:r>
                        <a:rPr lang="fr-FR" sz="1400" b="1" baseline="0" dirty="0"/>
                        <a:t> cycles // type de prairie</a:t>
                      </a:r>
                      <a:endParaRPr lang="fr-FR" sz="1400" b="1" dirty="0"/>
                    </a:p>
                  </a:txBody>
                  <a:tcPr anchor="ctr">
                    <a:solidFill>
                      <a:srgbClr val="FFBD5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6 à 8 pâturages // RGA</a:t>
                      </a:r>
                    </a:p>
                  </a:txBody>
                  <a:tcPr anchor="ctr">
                    <a:solidFill>
                      <a:srgbClr val="FFBD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3 à 4 pâturages // RGA</a:t>
                      </a:r>
                    </a:p>
                  </a:txBody>
                  <a:tcPr anchor="ctr">
                    <a:solidFill>
                      <a:srgbClr val="FFBD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46">
                <a:tc>
                  <a:txBody>
                    <a:bodyPr/>
                    <a:lstStyle/>
                    <a:p>
                      <a:r>
                        <a:rPr lang="fr-FR" sz="1400" b="1" dirty="0"/>
                        <a:t>Fertilisation (kg/ha/an)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150 à 200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250 à 300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135 à 160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180 à 220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/>
                        <a:t>MAT (g/kg</a:t>
                      </a:r>
                      <a:r>
                        <a:rPr lang="fr-FR" sz="1400" b="1" baseline="0" dirty="0"/>
                        <a:t> </a:t>
                      </a:r>
                      <a:r>
                        <a:rPr lang="fr-FR" sz="1400" b="1" dirty="0"/>
                        <a:t>MS)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178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207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225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122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170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189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07">
                <a:tc>
                  <a:txBody>
                    <a:bodyPr/>
                    <a:lstStyle/>
                    <a:p>
                      <a:r>
                        <a:rPr lang="fr-FR" sz="1400" b="1" dirty="0"/>
                        <a:t>dMO (%)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87,4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88,2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88,5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72,7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72,4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F867D459-510C-5705-8E19-3E9F83C7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34682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675650" y="2080830"/>
            <a:ext cx="9718590" cy="4018638"/>
          </a:xfrm>
        </p:spPr>
        <p:txBody>
          <a:bodyPr/>
          <a:lstStyle/>
          <a:p>
            <a:pPr lvl="0"/>
            <a:endParaRPr lang="fr-FR" dirty="0"/>
          </a:p>
          <a:p>
            <a:pPr lvl="1"/>
            <a:r>
              <a:rPr lang="fr-FR" dirty="0"/>
              <a:t>Repères de conduite de la fertilisation azotée</a:t>
            </a:r>
          </a:p>
          <a:p>
            <a:pPr lvl="1"/>
            <a:r>
              <a:rPr lang="fr-FR" dirty="0"/>
              <a:t>Phosphore et potasse : des impasses sont possibles</a:t>
            </a:r>
          </a:p>
          <a:p>
            <a:pPr lvl="1">
              <a:defRPr/>
            </a:pPr>
            <a:r>
              <a:rPr lang="fr-FR" dirty="0"/>
              <a:t>Le chaulage : un entretien à ne pas négliger</a:t>
            </a:r>
          </a:p>
          <a:p>
            <a:endParaRPr lang="fr-FR" dirty="0"/>
          </a:p>
        </p:txBody>
      </p:sp>
      <p:sp>
        <p:nvSpPr>
          <p:cNvPr id="11" name="ZoneTexte 4"/>
          <p:cNvSpPr txBox="1"/>
          <p:nvPr/>
        </p:nvSpPr>
        <p:spPr>
          <a:xfrm>
            <a:off x="278446" y="6551768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3043808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Fertilisation et valeur de l’herbe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fr-FR" sz="2400" dirty="0">
                <a:latin typeface="+mj-lt"/>
              </a:rPr>
              <a:t>Evolution de la MAT selon la fertilisation</a:t>
            </a:r>
          </a:p>
          <a:p>
            <a:pPr marL="0" indent="0">
              <a:spcBef>
                <a:spcPct val="50000"/>
              </a:spcBef>
              <a:buNone/>
            </a:pPr>
            <a:endParaRPr lang="fr-FR" dirty="0">
              <a:latin typeface="+mj-lt"/>
            </a:endParaRPr>
          </a:p>
          <a:p>
            <a:pPr marL="0" indent="0">
              <a:spcBef>
                <a:spcPct val="50000"/>
              </a:spcBef>
              <a:buNone/>
            </a:pPr>
            <a:endParaRPr lang="fr-FR" sz="2000" dirty="0">
              <a:latin typeface="+mj-lt"/>
            </a:endParaRPr>
          </a:p>
          <a:p>
            <a:pPr marL="0" indent="0">
              <a:spcBef>
                <a:spcPct val="50000"/>
              </a:spcBef>
              <a:buNone/>
            </a:pPr>
            <a:endParaRPr lang="fr-FR" sz="2000" dirty="0">
              <a:latin typeface="+mj-lt"/>
            </a:endParaRPr>
          </a:p>
          <a:p>
            <a:pPr marL="0" indent="0">
              <a:spcBef>
                <a:spcPct val="50000"/>
              </a:spcBef>
              <a:buNone/>
            </a:pPr>
            <a:endParaRPr lang="fr-FR" sz="2000" dirty="0">
              <a:latin typeface="+mj-lt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fr-FR" sz="2000" dirty="0">
                <a:latin typeface="+mj-lt"/>
              </a:rPr>
              <a:t>Les rejets d’azote des ruminants dépendant des quantités d’azote ingérées</a:t>
            </a:r>
            <a:endParaRPr lang="fr-FR" sz="2000" dirty="0"/>
          </a:p>
          <a:p>
            <a:pPr marL="250825" indent="0">
              <a:buNone/>
            </a:pPr>
            <a:endParaRPr lang="fr-FR" sz="2400" dirty="0">
              <a:latin typeface="+mn-lt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3230945-4FB0-A424-775A-AB471E90A945}"/>
              </a:ext>
            </a:extLst>
          </p:cNvPr>
          <p:cNvGrpSpPr/>
          <p:nvPr/>
        </p:nvGrpSpPr>
        <p:grpSpPr>
          <a:xfrm>
            <a:off x="179512" y="2103580"/>
            <a:ext cx="2392570" cy="1918099"/>
            <a:chOff x="179512" y="1700808"/>
            <a:chExt cx="2392570" cy="19180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A39B0D-CFB7-CA2F-3A34-6ED74068533A}"/>
                </a:ext>
              </a:extLst>
            </p:cNvPr>
            <p:cNvSpPr/>
            <p:nvPr/>
          </p:nvSpPr>
          <p:spPr bwMode="auto">
            <a:xfrm>
              <a:off x="179512" y="1700809"/>
              <a:ext cx="2392570" cy="1918098"/>
            </a:xfrm>
            <a:prstGeom prst="rect">
              <a:avLst/>
            </a:prstGeom>
            <a:solidFill>
              <a:srgbClr val="B6E254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8E51CAC-FE28-9A42-5EED-40E3FB2B082A}"/>
                </a:ext>
              </a:extLst>
            </p:cNvPr>
            <p:cNvSpPr txBox="1"/>
            <p:nvPr/>
          </p:nvSpPr>
          <p:spPr>
            <a:xfrm>
              <a:off x="323528" y="2345707"/>
              <a:ext cx="2023577" cy="7694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000000"/>
                  </a:solidFill>
                  <a:sym typeface="Wingdings"/>
                </a:rPr>
                <a:t></a:t>
              </a:r>
              <a:r>
                <a:rPr lang="fr-FR" sz="14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fertilisation azotée  </a:t>
              </a:r>
              <a:r>
                <a:rPr lang="fr-FR" sz="14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  <a:sym typeface="Symbol"/>
                </a:rPr>
                <a:t></a:t>
              </a:r>
              <a:r>
                <a:rPr lang="fr-FR" sz="14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 </a:t>
              </a:r>
              <a:r>
                <a:rPr lang="fr-FR" sz="1600" b="1" dirty="0">
                  <a:solidFill>
                    <a:srgbClr val="000000"/>
                  </a:solidFill>
                  <a:sym typeface="Wingdings"/>
                </a:rPr>
                <a:t></a:t>
              </a:r>
              <a:r>
                <a:rPr lang="fr-FR" sz="14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MAT de l’herbe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58F4375-1916-3BCE-62C6-EBE214C229B0}"/>
                </a:ext>
              </a:extLst>
            </p:cNvPr>
            <p:cNvSpPr txBox="1"/>
            <p:nvPr/>
          </p:nvSpPr>
          <p:spPr>
            <a:xfrm>
              <a:off x="755576" y="1700808"/>
              <a:ext cx="1368152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000000"/>
                  </a:solidFill>
                  <a:latin typeface="+mn-lt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fr-FR" b="0" i="1" dirty="0"/>
                <a:t>Au champ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BE9BC1F-5478-CEA5-E89E-9AFB2023D3B9}"/>
              </a:ext>
            </a:extLst>
          </p:cNvPr>
          <p:cNvGrpSpPr/>
          <p:nvPr/>
        </p:nvGrpSpPr>
        <p:grpSpPr>
          <a:xfrm>
            <a:off x="2347105" y="2103580"/>
            <a:ext cx="3708624" cy="1920505"/>
            <a:chOff x="2347105" y="1700808"/>
            <a:chExt cx="3708624" cy="19205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9F63EC-6803-ED0E-3890-AC0094D05186}"/>
                </a:ext>
              </a:extLst>
            </p:cNvPr>
            <p:cNvSpPr/>
            <p:nvPr/>
          </p:nvSpPr>
          <p:spPr bwMode="auto">
            <a:xfrm>
              <a:off x="2572082" y="1703215"/>
              <a:ext cx="3483647" cy="1918098"/>
            </a:xfrm>
            <a:prstGeom prst="rect">
              <a:avLst/>
            </a:prstGeom>
            <a:solidFill>
              <a:srgbClr val="8E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2705608-B016-AC18-9F9F-0C1CAE500891}"/>
                </a:ext>
              </a:extLst>
            </p:cNvPr>
            <p:cNvSpPr txBox="1"/>
            <p:nvPr/>
          </p:nvSpPr>
          <p:spPr>
            <a:xfrm>
              <a:off x="2642914" y="2055164"/>
              <a:ext cx="1512169" cy="523220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000000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fr-FR" dirty="0">
                  <a:sym typeface="Wingdings"/>
                </a:rPr>
                <a:t></a:t>
              </a:r>
              <a:r>
                <a:rPr lang="fr-FR" b="0" dirty="0"/>
                <a:t> % azote protéique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017721E-DBA8-F038-274C-FE5967F07170}"/>
                </a:ext>
              </a:extLst>
            </p:cNvPr>
            <p:cNvSpPr txBox="1"/>
            <p:nvPr/>
          </p:nvSpPr>
          <p:spPr>
            <a:xfrm>
              <a:off x="2660056" y="2772218"/>
              <a:ext cx="1495028" cy="523220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000000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fr-FR" dirty="0">
                  <a:sym typeface="Wingdings"/>
                </a:rPr>
                <a:t></a:t>
              </a:r>
              <a:r>
                <a:rPr lang="fr-FR" b="0" dirty="0">
                  <a:sym typeface="Wingdings"/>
                </a:rPr>
                <a:t> </a:t>
              </a:r>
              <a:r>
                <a:rPr lang="fr-FR" b="0" dirty="0"/>
                <a:t>% azote non protéique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4B10015C-2574-6FB3-924B-90DE5BC65511}"/>
                </a:ext>
              </a:extLst>
            </p:cNvPr>
            <p:cNvCxnSpPr>
              <a:stCxn id="12" idx="3"/>
              <a:endCxn id="16" idx="1"/>
            </p:cNvCxnSpPr>
            <p:nvPr/>
          </p:nvCxnSpPr>
          <p:spPr bwMode="auto">
            <a:xfrm flipV="1">
              <a:off x="2347105" y="2316774"/>
              <a:ext cx="295809" cy="3701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4C2BBF36-F63A-09F8-0F4F-3DE4B4FF798C}"/>
                </a:ext>
              </a:extLst>
            </p:cNvPr>
            <p:cNvCxnSpPr>
              <a:stCxn id="12" idx="3"/>
              <a:endCxn id="17" idx="1"/>
            </p:cNvCxnSpPr>
            <p:nvPr/>
          </p:nvCxnSpPr>
          <p:spPr bwMode="auto">
            <a:xfrm>
              <a:off x="2347105" y="2686885"/>
              <a:ext cx="312951" cy="34694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B3EA22D-2595-254F-A755-6E0D30EC4DB9}"/>
                </a:ext>
              </a:extLst>
            </p:cNvPr>
            <p:cNvSpPr txBox="1"/>
            <p:nvPr/>
          </p:nvSpPr>
          <p:spPr>
            <a:xfrm>
              <a:off x="4371418" y="2782154"/>
              <a:ext cx="1583865" cy="523220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000000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fr-FR" dirty="0">
                  <a:sym typeface="Wingdings"/>
                </a:rPr>
                <a:t></a:t>
              </a:r>
              <a:r>
                <a:rPr lang="fr-FR" b="0" dirty="0">
                  <a:sym typeface="Wingdings"/>
                </a:rPr>
                <a:t> </a:t>
              </a:r>
              <a:r>
                <a:rPr lang="fr-FR" b="0" dirty="0"/>
                <a:t>nitrates dans la plante</a:t>
              </a:r>
            </a:p>
          </p:txBody>
        </p: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44E66733-B643-9F66-4BD8-95C8A6E53CFC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 bwMode="auto">
            <a:xfrm>
              <a:off x="4155084" y="3033828"/>
              <a:ext cx="216334" cy="99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44F4F4C-71B9-08AA-14B6-68D1DBB48496}"/>
                </a:ext>
              </a:extLst>
            </p:cNvPr>
            <p:cNvSpPr txBox="1"/>
            <p:nvPr/>
          </p:nvSpPr>
          <p:spPr>
            <a:xfrm>
              <a:off x="3797180" y="1700808"/>
              <a:ext cx="1368152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0">
                  <a:solidFill>
                    <a:srgbClr val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fr-FR" i="1" dirty="0"/>
                <a:t>Dans l’herbe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3E9CB32-27DD-7311-763C-F3E312512925}"/>
              </a:ext>
            </a:extLst>
          </p:cNvPr>
          <p:cNvGrpSpPr/>
          <p:nvPr/>
        </p:nvGrpSpPr>
        <p:grpSpPr>
          <a:xfrm>
            <a:off x="5955283" y="2103580"/>
            <a:ext cx="1569045" cy="1918099"/>
            <a:chOff x="5955283" y="1700808"/>
            <a:chExt cx="1569045" cy="191809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2C8AA2-E95B-FE98-BD66-883B24A5CC87}"/>
                </a:ext>
              </a:extLst>
            </p:cNvPr>
            <p:cNvSpPr/>
            <p:nvPr/>
          </p:nvSpPr>
          <p:spPr bwMode="auto">
            <a:xfrm>
              <a:off x="6055730" y="1700809"/>
              <a:ext cx="1468598" cy="1918098"/>
            </a:xfrm>
            <a:prstGeom prst="rect">
              <a:avLst/>
            </a:prstGeom>
            <a:solidFill>
              <a:srgbClr val="F4687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54C0A8E-68B7-BE7C-CC4C-3A54AD20DF9E}"/>
                </a:ext>
              </a:extLst>
            </p:cNvPr>
            <p:cNvSpPr txBox="1"/>
            <p:nvPr/>
          </p:nvSpPr>
          <p:spPr>
            <a:xfrm>
              <a:off x="6156176" y="2782154"/>
              <a:ext cx="1281013" cy="523220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000000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fr-FR" dirty="0">
                  <a:sym typeface="Wingdings"/>
                </a:rPr>
                <a:t> </a:t>
              </a:r>
              <a:r>
                <a:rPr lang="fr-FR" b="0" dirty="0">
                  <a:sym typeface="Wingdings"/>
                </a:rPr>
                <a:t>e</a:t>
              </a:r>
              <a:r>
                <a:rPr lang="fr-FR" b="0" dirty="0"/>
                <a:t>xcrétion N urinaire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BC5B31F-6A82-85B1-EC2A-075255A7D473}"/>
                </a:ext>
              </a:extLst>
            </p:cNvPr>
            <p:cNvSpPr txBox="1"/>
            <p:nvPr/>
          </p:nvSpPr>
          <p:spPr>
            <a:xfrm>
              <a:off x="6055730" y="1700808"/>
              <a:ext cx="1468598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0">
                  <a:solidFill>
                    <a:srgbClr val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fr-FR" i="1" dirty="0"/>
                <a:t>Pour l’animal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AE69790F-5C62-5D7E-929D-A0B8971D9903}"/>
                </a:ext>
              </a:extLst>
            </p:cNvPr>
            <p:cNvCxnSpPr>
              <a:stCxn id="20" idx="3"/>
              <a:endCxn id="25" idx="1"/>
            </p:cNvCxnSpPr>
            <p:nvPr/>
          </p:nvCxnSpPr>
          <p:spPr bwMode="auto">
            <a:xfrm>
              <a:off x="5955283" y="3000221"/>
              <a:ext cx="200893" cy="4354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0587A789-3423-662F-EBF9-D722F1A2847C}"/>
              </a:ext>
            </a:extLst>
          </p:cNvPr>
          <p:cNvGrpSpPr/>
          <p:nvPr/>
        </p:nvGrpSpPr>
        <p:grpSpPr>
          <a:xfrm>
            <a:off x="7452320" y="2103580"/>
            <a:ext cx="1619671" cy="1918099"/>
            <a:chOff x="7452320" y="1700808"/>
            <a:chExt cx="1619671" cy="19180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330285-3685-E9C3-C691-21A761139F77}"/>
                </a:ext>
              </a:extLst>
            </p:cNvPr>
            <p:cNvSpPr/>
            <p:nvPr/>
          </p:nvSpPr>
          <p:spPr bwMode="auto">
            <a:xfrm>
              <a:off x="7524328" y="1700809"/>
              <a:ext cx="1468598" cy="1918098"/>
            </a:xfrm>
            <a:prstGeom prst="rect">
              <a:avLst/>
            </a:prstGeom>
            <a:solidFill>
              <a:srgbClr val="CE8956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CB24180-0E51-00A0-C6A2-BC39D106F4D6}"/>
                </a:ext>
              </a:extLst>
            </p:cNvPr>
            <p:cNvSpPr txBox="1"/>
            <p:nvPr/>
          </p:nvSpPr>
          <p:spPr>
            <a:xfrm>
              <a:off x="7956376" y="2772689"/>
              <a:ext cx="959680" cy="523220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000000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fr-FR" dirty="0">
                  <a:sym typeface="Wingdings"/>
                </a:rPr>
                <a:t> pertes</a:t>
              </a:r>
              <a:endParaRPr lang="fr-FR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FCAF19D4-B1D6-3E5C-D0F0-ED9F46783C08}"/>
                </a:ext>
              </a:extLst>
            </p:cNvPr>
            <p:cNvSpPr txBox="1"/>
            <p:nvPr/>
          </p:nvSpPr>
          <p:spPr>
            <a:xfrm>
              <a:off x="7452320" y="1700808"/>
              <a:ext cx="1619671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0">
                  <a:solidFill>
                    <a:srgbClr val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fr-FR" i="1" dirty="0"/>
                <a:t>€ éleveur et environnement</a:t>
              </a:r>
            </a:p>
          </p:txBody>
        </p:sp>
        <p:sp>
          <p:nvSpPr>
            <p:cNvPr id="32" name="Double flèche horizontale 31766">
              <a:extLst>
                <a:ext uri="{FF2B5EF4-FFF2-40B4-BE49-F238E27FC236}">
                  <a16:creationId xmlns:a16="http://schemas.microsoft.com/office/drawing/2014/main" id="{6C3AD5E9-E6E9-97C0-79C9-3E07FDB4E84D}"/>
                </a:ext>
              </a:extLst>
            </p:cNvPr>
            <p:cNvSpPr/>
            <p:nvPr/>
          </p:nvSpPr>
          <p:spPr bwMode="auto">
            <a:xfrm>
              <a:off x="7452320" y="2875550"/>
              <a:ext cx="494046" cy="316557"/>
            </a:xfrm>
            <a:prstGeom prst="leftRightArrow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2BE9CC6-F921-1E01-800D-FD00E71A5DC9}"/>
              </a:ext>
            </a:extLst>
          </p:cNvPr>
          <p:cNvGrpSpPr/>
          <p:nvPr/>
        </p:nvGrpSpPr>
        <p:grpSpPr>
          <a:xfrm>
            <a:off x="1078800" y="4555235"/>
            <a:ext cx="8748464" cy="2567884"/>
            <a:chOff x="179512" y="3551530"/>
            <a:chExt cx="8748464" cy="2567884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6C910774-3FA4-E022-E481-FBC13CA41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551530"/>
              <a:ext cx="8748464" cy="256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CACD4B40-449D-8656-E316-A58CE4D14C6C}"/>
                </a:ext>
              </a:extLst>
            </p:cNvPr>
            <p:cNvSpPr txBox="1"/>
            <p:nvPr/>
          </p:nvSpPr>
          <p:spPr>
            <a:xfrm>
              <a:off x="3059831" y="3568660"/>
              <a:ext cx="201637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Arial" pitchFamily="34" charset="0"/>
                  <a:cs typeface="Arial" pitchFamily="34" charset="0"/>
                </a:rPr>
                <a:t>0 kg N/ha/cycle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9A03B972-6DD5-5322-77D8-A89B92BB7A97}"/>
                </a:ext>
              </a:extLst>
            </p:cNvPr>
            <p:cNvSpPr txBox="1"/>
            <p:nvPr/>
          </p:nvSpPr>
          <p:spPr>
            <a:xfrm>
              <a:off x="6226046" y="3568660"/>
              <a:ext cx="201637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Arial" pitchFamily="34" charset="0"/>
                  <a:cs typeface="Arial" pitchFamily="34" charset="0"/>
                </a:rPr>
                <a:t>60 kg N/ha/cycle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D7698249-7874-6400-D945-2CCD55201546}"/>
                </a:ext>
              </a:extLst>
            </p:cNvPr>
            <p:cNvCxnSpPr/>
            <p:nvPr/>
          </p:nvCxnSpPr>
          <p:spPr bwMode="auto">
            <a:xfrm>
              <a:off x="2699792" y="3602950"/>
              <a:ext cx="590465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4372EDA4-53D5-D7C4-D79A-F2315E7E2D38}"/>
                </a:ext>
              </a:extLst>
            </p:cNvPr>
            <p:cNvCxnSpPr/>
            <p:nvPr/>
          </p:nvCxnSpPr>
          <p:spPr bwMode="auto">
            <a:xfrm>
              <a:off x="2699792" y="3861048"/>
              <a:ext cx="5904656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Ellipse 38">
            <a:extLst>
              <a:ext uri="{FF2B5EF4-FFF2-40B4-BE49-F238E27FC236}">
                <a16:creationId xmlns:a16="http://schemas.microsoft.com/office/drawing/2014/main" id="{98ED707F-0539-96B3-6568-282D563D4FB3}"/>
              </a:ext>
            </a:extLst>
          </p:cNvPr>
          <p:cNvSpPr/>
          <p:nvPr/>
        </p:nvSpPr>
        <p:spPr>
          <a:xfrm>
            <a:off x="3254829" y="5948672"/>
            <a:ext cx="6466114" cy="22202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space réservé du numéro de diapositive 1">
            <a:extLst>
              <a:ext uri="{FF2B5EF4-FFF2-40B4-BE49-F238E27FC236}">
                <a16:creationId xmlns:a16="http://schemas.microsoft.com/office/drawing/2014/main" id="{7128C91E-2493-E2E6-604F-F9801132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5565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Fertilisation et valeur de l’herbe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fr-FR" sz="2400" dirty="0">
                <a:latin typeface="+mj-lt"/>
              </a:rPr>
              <a:t>Si très faible fertilité du sol + 0 fertilisation:</a:t>
            </a:r>
          </a:p>
          <a:p>
            <a:pPr>
              <a:spcBef>
                <a:spcPct val="50000"/>
              </a:spcBef>
              <a:buFont typeface="Symbol" panose="05050102010706020507" pitchFamily="18" charset="2"/>
              <a:buChar char="Þ"/>
            </a:pPr>
            <a:r>
              <a:rPr lang="fr-FR" dirty="0">
                <a:latin typeface="+mj-lt"/>
              </a:rPr>
              <a:t>Baisse MAT</a:t>
            </a:r>
          </a:p>
          <a:p>
            <a:pPr>
              <a:spcBef>
                <a:spcPct val="50000"/>
              </a:spcBef>
              <a:buFont typeface="Symbol" panose="05050102010706020507" pitchFamily="18" charset="2"/>
              <a:buChar char="Þ"/>
            </a:pPr>
            <a:r>
              <a:rPr lang="fr-FR" sz="2400" dirty="0">
                <a:latin typeface="+mj-lt"/>
              </a:rPr>
              <a:t>La valeur PDIN peut deveni</a:t>
            </a:r>
            <a:r>
              <a:rPr lang="fr-FR" dirty="0">
                <a:latin typeface="+mj-lt"/>
              </a:rPr>
              <a:t>r limitante</a:t>
            </a:r>
          </a:p>
          <a:p>
            <a:pPr>
              <a:spcBef>
                <a:spcPct val="50000"/>
              </a:spcBef>
              <a:buFont typeface="Symbol" panose="05050102010706020507" pitchFamily="18" charset="2"/>
              <a:buChar char="Þ"/>
            </a:pPr>
            <a:r>
              <a:rPr lang="fr-FR" sz="2400" dirty="0">
                <a:latin typeface="+mj-lt"/>
              </a:rPr>
              <a:t>Nécessité d’apporter des concentrés</a:t>
            </a:r>
            <a:r>
              <a:rPr lang="fr-FR" dirty="0">
                <a:latin typeface="+mj-lt"/>
              </a:rPr>
              <a:t> pour améliorer le statut nutritionnel du rumen et accroître les quantités d’herbe ingérées</a:t>
            </a:r>
            <a:endParaRPr lang="fr-FR" sz="2400" dirty="0">
              <a:latin typeface="+mj-lt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53B1A-9136-92B3-8EE1-B56335D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314755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499DF-479A-4461-9553-0CD6A811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Phosphore et potasse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344C80-EEAE-4CBD-B8B9-65640AE6D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Impasses possibles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FC2B28-AF44-47CC-B243-92596B38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8F7F0-C5B7-4E9B-9302-0DABCAE046B6}" type="slidenum">
              <a:rPr lang="fr-FR" smtClean="0"/>
              <a:t>31</a:t>
            </a:fld>
            <a:endParaRPr lang="fr-FR"/>
          </a:p>
        </p:txBody>
      </p:sp>
      <p:pic>
        <p:nvPicPr>
          <p:cNvPr id="5" name="Espace réservé pour une image  18">
            <a:extLst>
              <a:ext uri="{FF2B5EF4-FFF2-40B4-BE49-F238E27FC236}">
                <a16:creationId xmlns:a16="http://schemas.microsoft.com/office/drawing/2014/main" id="{112CD206-F9FB-8C4B-AA62-0B9374302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412" r="25578" b="-412"/>
          <a:stretch/>
        </p:blipFill>
        <p:spPr>
          <a:xfrm>
            <a:off x="315883" y="-1012"/>
            <a:ext cx="2970806" cy="6858000"/>
          </a:xfrm>
          <a:prstGeom prst="rect">
            <a:avLst/>
          </a:prstGeom>
        </p:spPr>
      </p:pic>
      <p:sp>
        <p:nvSpPr>
          <p:cNvPr id="7" name="ZoneTexte 4"/>
          <p:cNvSpPr txBox="1"/>
          <p:nvPr/>
        </p:nvSpPr>
        <p:spPr>
          <a:xfrm>
            <a:off x="3493800" y="6551767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649327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C640C-87EC-5597-3AFB-B2A6BB00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Effet des carences en azote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27B11-DB37-C245-1AE5-33A4E995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535CD12D-43EE-A72A-B42C-F3C22C554811}"/>
              </a:ext>
            </a:extLst>
          </p:cNvPr>
          <p:cNvSpPr txBox="1">
            <a:spLocks/>
          </p:cNvSpPr>
          <p:nvPr/>
        </p:nvSpPr>
        <p:spPr bwMode="auto">
          <a:xfrm>
            <a:off x="6083300" y="2436813"/>
            <a:ext cx="4032250" cy="441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Ø"/>
              <a:defRPr/>
            </a:pPr>
            <a:r>
              <a:rPr lang="fr-FR" altLang="fr-FR"/>
              <a:t>Visuel : prairie vert pâle-jaune</a:t>
            </a:r>
            <a:endParaRPr lang="fr-FR" altLang="fr-FR">
              <a:sym typeface="Wingdings" pitchFamily="2" charset="2"/>
            </a:endParaRP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Ø"/>
              <a:defRPr/>
            </a:pPr>
            <a:endParaRPr lang="fr-FR" altLang="fr-FR">
              <a:sym typeface="Wingdings" pitchFamily="2" charset="2"/>
            </a:endParaRP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Ø"/>
              <a:defRPr/>
            </a:pPr>
            <a:r>
              <a:rPr lang="fr-FR" altLang="fr-FR">
                <a:sym typeface="Wingdings" pitchFamily="2" charset="2"/>
              </a:rPr>
              <a:t>Améliorer la valorisation : caler les apports avant les pluies</a:t>
            </a:r>
            <a:endParaRPr lang="fr-FR" altLang="fr-FR" dirty="0"/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D087CAC6-37E6-0862-C16D-288A78F19B0A}"/>
              </a:ext>
            </a:extLst>
          </p:cNvPr>
          <p:cNvSpPr txBox="1">
            <a:spLocks/>
          </p:cNvSpPr>
          <p:nvPr/>
        </p:nvSpPr>
        <p:spPr bwMode="auto">
          <a:xfrm>
            <a:off x="1223962" y="1509119"/>
            <a:ext cx="6875463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altLang="fr-FR" dirty="0">
              <a:ea typeface="ＭＳ Ｐゴシック" panose="020B060007020508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ACE5D-020A-30F1-A80F-142BE76A3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018" t="2186"/>
          <a:stretch/>
        </p:blipFill>
        <p:spPr bwMode="auto">
          <a:xfrm>
            <a:off x="2152650" y="2179638"/>
            <a:ext cx="3562350" cy="2887662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95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30E5C-CDA1-17CF-DB51-188734A4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Effets des carences en P et K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7D9C67-3761-D65B-0A84-A5C67FF6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20C41C87-2239-683A-FA9B-8FAF6319890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279650" y="1412876"/>
            <a:ext cx="6065838" cy="1154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Diminution de rendement</a:t>
            </a:r>
          </a:p>
          <a:p>
            <a:r>
              <a:rPr lang="fr-FR" altLang="fr-FR" dirty="0">
                <a:ea typeface="ＭＳ Ｐゴシック" panose="020B0600070205080204" pitchFamily="34" charset="-128"/>
              </a:rPr>
              <a:t>Faire des analyses :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4840172-1349-0E08-88E7-78146CA5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9650" y="4243388"/>
            <a:ext cx="3390900" cy="1898650"/>
          </a:xfrm>
          <a:prstGeom prst="rect">
            <a:avLst/>
          </a:prstGeom>
          <a:ln w="38100" cap="sq">
            <a:solidFill>
              <a:schemeClr val="accent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11" descr="Herbe">
            <a:extLst>
              <a:ext uri="{FF2B5EF4-FFF2-40B4-BE49-F238E27FC236}">
                <a16:creationId xmlns:a16="http://schemas.microsoft.com/office/drawing/2014/main" id="{CCCAF413-17FB-C732-ADEE-CC3BBAAA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67551" y="4319589"/>
            <a:ext cx="3241675" cy="182562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AB39EFF2-AA4B-5BFA-755F-5B590D3BCCB7}"/>
              </a:ext>
            </a:extLst>
          </p:cNvPr>
          <p:cNvSpPr/>
          <p:nvPr/>
        </p:nvSpPr>
        <p:spPr>
          <a:xfrm>
            <a:off x="1911350" y="2924175"/>
            <a:ext cx="2063750" cy="16954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Prairie temporaire &lt;=2ans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9300351-C1F1-19BB-0DFE-920C541DCBF9}"/>
              </a:ext>
            </a:extLst>
          </p:cNvPr>
          <p:cNvSpPr/>
          <p:nvPr/>
        </p:nvSpPr>
        <p:spPr>
          <a:xfrm>
            <a:off x="6723064" y="2997201"/>
            <a:ext cx="2232025" cy="1789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Prairie permanente  et prairie temporaire&gt;2ans</a:t>
            </a:r>
          </a:p>
        </p:txBody>
      </p:sp>
    </p:spTree>
    <p:extLst>
      <p:ext uri="{BB962C8B-B14F-4D97-AF65-F5344CB8AC3E}">
        <p14:creationId xmlns:p14="http://schemas.microsoft.com/office/powerpoint/2010/main" val="515582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Bien gérer la fertilisation P K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fr-FR" sz="2400" dirty="0">
                <a:latin typeface="+mj-lt"/>
              </a:rPr>
              <a:t>Bases du raisonnement classique: le bilan entre les besoins et les apports</a:t>
            </a:r>
          </a:p>
        </p:txBody>
      </p:sp>
      <p:grpSp>
        <p:nvGrpSpPr>
          <p:cNvPr id="3" name="Group 25">
            <a:extLst>
              <a:ext uri="{FF2B5EF4-FFF2-40B4-BE49-F238E27FC236}">
                <a16:creationId xmlns:a16="http://schemas.microsoft.com/office/drawing/2014/main" id="{48C2788D-C456-D145-1F27-E256031C7FF1}"/>
              </a:ext>
            </a:extLst>
          </p:cNvPr>
          <p:cNvGrpSpPr>
            <a:grpSpLocks/>
          </p:cNvGrpSpPr>
          <p:nvPr/>
        </p:nvGrpSpPr>
        <p:grpSpPr bwMode="auto">
          <a:xfrm>
            <a:off x="2750820" y="2582051"/>
            <a:ext cx="5181600" cy="1143000"/>
            <a:chOff x="1248" y="3312"/>
            <a:chExt cx="3264" cy="720"/>
          </a:xfrm>
        </p:grpSpPr>
        <p:sp>
          <p:nvSpPr>
            <p:cNvPr id="4" name="Text Box 26">
              <a:extLst>
                <a:ext uri="{FF2B5EF4-FFF2-40B4-BE49-F238E27FC236}">
                  <a16:creationId xmlns:a16="http://schemas.microsoft.com/office/drawing/2014/main" id="{EC9FE145-6BF6-7652-912E-A7EEB1C29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550"/>
              <a:ext cx="68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l"/>
              <a:r>
                <a:rPr lang="fr-FR" sz="1600" b="1">
                  <a:latin typeface="+mn-lt"/>
                </a:rPr>
                <a:t>BESOIN</a:t>
              </a:r>
            </a:p>
          </p:txBody>
        </p:sp>
        <p:sp>
          <p:nvSpPr>
            <p:cNvPr id="6" name="Text Box 27">
              <a:extLst>
                <a:ext uri="{FF2B5EF4-FFF2-40B4-BE49-F238E27FC236}">
                  <a16:creationId xmlns:a16="http://schemas.microsoft.com/office/drawing/2014/main" id="{AF072CB8-F97C-BEA9-BEE8-47EA664E6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0" y="3408"/>
              <a:ext cx="79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ctr"/>
              <a:r>
                <a:rPr lang="fr-FR" sz="1600" b="1">
                  <a:latin typeface="+mn-lt"/>
                </a:rPr>
                <a:t>APPORTS</a:t>
              </a:r>
              <a:br>
                <a:rPr lang="fr-FR" sz="1600" b="1">
                  <a:latin typeface="+mn-lt"/>
                </a:rPr>
              </a:br>
              <a:r>
                <a:rPr lang="fr-FR" sz="1600" b="1">
                  <a:latin typeface="+mn-lt"/>
                </a:rPr>
                <a:t>FUMIER,</a:t>
              </a:r>
            </a:p>
            <a:p>
              <a:pPr algn="ctr"/>
              <a:r>
                <a:rPr lang="fr-FR" sz="1600" b="1">
                  <a:latin typeface="+mn-lt"/>
                </a:rPr>
                <a:t>LISIER</a:t>
              </a:r>
            </a:p>
          </p:txBody>
        </p:sp>
        <p:sp>
          <p:nvSpPr>
            <p:cNvPr id="7" name="Text Box 28">
              <a:extLst>
                <a:ext uri="{FF2B5EF4-FFF2-40B4-BE49-F238E27FC236}">
                  <a16:creationId xmlns:a16="http://schemas.microsoft.com/office/drawing/2014/main" id="{A2E5F78F-B759-F822-E7EC-3214DFC33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3504"/>
              <a:ext cx="25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l"/>
              <a:r>
                <a:rPr lang="fr-FR" sz="2000" b="1">
                  <a:latin typeface="+mn-lt"/>
                </a:rPr>
                <a:t>=</a:t>
              </a:r>
            </a:p>
          </p:txBody>
        </p:sp>
        <p:sp>
          <p:nvSpPr>
            <p:cNvPr id="8" name="Text Box 29">
              <a:extLst>
                <a:ext uri="{FF2B5EF4-FFF2-40B4-BE49-F238E27FC236}">
                  <a16:creationId xmlns:a16="http://schemas.microsoft.com/office/drawing/2014/main" id="{28ABEECE-58CF-A270-A619-BB59C9EA1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3408"/>
              <a:ext cx="24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l"/>
              <a:r>
                <a:rPr lang="fr-FR" sz="3600" dirty="0">
                  <a:latin typeface="+mn-lt"/>
                </a:rPr>
                <a:t>-</a:t>
              </a:r>
            </a:p>
          </p:txBody>
        </p:sp>
        <p:sp>
          <p:nvSpPr>
            <p:cNvPr id="9" name="Text Box 30">
              <a:extLst>
                <a:ext uri="{FF2B5EF4-FFF2-40B4-BE49-F238E27FC236}">
                  <a16:creationId xmlns:a16="http://schemas.microsoft.com/office/drawing/2014/main" id="{603FFF10-BCA8-D802-7D94-2580A4A96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2" y="3360"/>
              <a:ext cx="894" cy="52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ctr"/>
              <a:r>
                <a:rPr lang="fr-FR" sz="1600" b="1">
                  <a:latin typeface="+mn-lt"/>
                </a:rPr>
                <a:t>DOSE</a:t>
              </a:r>
              <a:br>
                <a:rPr lang="fr-FR" sz="1600" b="1">
                  <a:latin typeface="+mn-lt"/>
                </a:rPr>
              </a:br>
              <a:r>
                <a:rPr lang="fr-FR" sz="1600" b="1">
                  <a:latin typeface="+mn-lt"/>
                </a:rPr>
                <a:t>A</a:t>
              </a:r>
              <a:br>
                <a:rPr lang="fr-FR" sz="1600" b="1">
                  <a:latin typeface="+mn-lt"/>
                </a:rPr>
              </a:br>
              <a:r>
                <a:rPr lang="fr-FR" sz="1600" b="1">
                  <a:latin typeface="+mn-lt"/>
                </a:rPr>
                <a:t>APPORTER</a:t>
              </a:r>
              <a:endParaRPr lang="fr-FR" sz="2000">
                <a:latin typeface="+mn-lt"/>
              </a:endParaRP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8F2E0BBB-6333-41BE-D094-737E665E9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312"/>
              <a:ext cx="3264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>
                <a:latin typeface="+mn-lt"/>
              </a:endParaRPr>
            </a:p>
          </p:txBody>
        </p:sp>
      </p:grpSp>
      <p:sp>
        <p:nvSpPr>
          <p:cNvPr id="11" name="AutoShape 33">
            <a:extLst>
              <a:ext uri="{FF2B5EF4-FFF2-40B4-BE49-F238E27FC236}">
                <a16:creationId xmlns:a16="http://schemas.microsoft.com/office/drawing/2014/main" id="{101BB372-5A9B-8F05-5CED-4FE6B8168F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22320" y="3417076"/>
            <a:ext cx="990600" cy="1066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7695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841" y="0"/>
                </a:moveTo>
                <a:lnTo>
                  <a:pt x="12081" y="7200"/>
                </a:lnTo>
                <a:lnTo>
                  <a:pt x="15167" y="7200"/>
                </a:lnTo>
                <a:lnTo>
                  <a:pt x="15167" y="17695"/>
                </a:lnTo>
                <a:lnTo>
                  <a:pt x="0" y="17695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684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>
              <a:latin typeface="+mn-lt"/>
            </a:endParaRPr>
          </a:p>
        </p:txBody>
      </p:sp>
      <p:sp>
        <p:nvSpPr>
          <p:cNvPr id="12" name="Text Box 34">
            <a:extLst>
              <a:ext uri="{FF2B5EF4-FFF2-40B4-BE49-F238E27FC236}">
                <a16:creationId xmlns:a16="http://schemas.microsoft.com/office/drawing/2014/main" id="{1FCA7326-44CC-000F-BD3C-DEE6E895E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0870" y="3861606"/>
            <a:ext cx="421301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>
              <a:buFont typeface="Wingdings" pitchFamily="2" charset="2"/>
              <a:buChar char=""/>
            </a:pPr>
            <a:r>
              <a:rPr lang="fr-FR" sz="2000" dirty="0">
                <a:latin typeface="+mn-lt"/>
              </a:rPr>
              <a:t> Exportations :</a:t>
            </a:r>
          </a:p>
          <a:p>
            <a:pPr lvl="1" algn="l">
              <a:buFont typeface="Wingdings" pitchFamily="2" charset="2"/>
              <a:buChar char="ð"/>
            </a:pPr>
            <a:r>
              <a:rPr lang="fr-FR" sz="2000" dirty="0">
                <a:latin typeface="+mn-lt"/>
              </a:rPr>
              <a:t> </a:t>
            </a:r>
            <a:r>
              <a:rPr lang="fr-FR" sz="2000" b="1" dirty="0">
                <a:solidFill>
                  <a:srgbClr val="7030A0"/>
                </a:solidFill>
                <a:latin typeface="+mn-lt"/>
              </a:rPr>
              <a:t>P2O5 : 7 kg MS/ha/an</a:t>
            </a:r>
          </a:p>
          <a:p>
            <a:pPr lvl="1" algn="l">
              <a:buFont typeface="Wingdings" pitchFamily="2" charset="2"/>
              <a:buChar char="ð"/>
            </a:pPr>
            <a:r>
              <a:rPr lang="fr-FR" sz="2000" dirty="0">
                <a:solidFill>
                  <a:srgbClr val="7030A0"/>
                </a:solidFill>
                <a:latin typeface="+mn-lt"/>
              </a:rPr>
              <a:t> </a:t>
            </a:r>
            <a:r>
              <a:rPr lang="fr-FR" sz="2000" b="1" dirty="0">
                <a:solidFill>
                  <a:srgbClr val="7030A0"/>
                </a:solidFill>
                <a:latin typeface="+mn-lt"/>
              </a:rPr>
              <a:t>K2O : 25 kg/ha/an</a:t>
            </a:r>
          </a:p>
          <a:p>
            <a:pPr lvl="1" algn="l">
              <a:buFont typeface="Wingdings" pitchFamily="2" charset="2"/>
              <a:buChar char="ð"/>
            </a:pPr>
            <a:endParaRPr lang="fr-FR" sz="2000" dirty="0">
              <a:latin typeface="+mn-lt"/>
            </a:endParaRPr>
          </a:p>
          <a:p>
            <a:pPr algn="l">
              <a:buFont typeface="Wingdings" pitchFamily="2" charset="2"/>
              <a:buChar char=""/>
            </a:pPr>
            <a:r>
              <a:rPr lang="fr-FR" sz="2000" dirty="0">
                <a:latin typeface="+mn-lt"/>
              </a:rPr>
              <a:t> Redressement</a:t>
            </a:r>
          </a:p>
          <a:p>
            <a:pPr lvl="1" algn="l">
              <a:buFont typeface="Wingdings" pitchFamily="2" charset="2"/>
              <a:buChar char="ð"/>
            </a:pPr>
            <a:r>
              <a:rPr lang="fr-FR" sz="2000" dirty="0">
                <a:latin typeface="+mn-lt"/>
              </a:rPr>
              <a:t> d’après analyse de sol</a:t>
            </a:r>
          </a:p>
        </p:txBody>
      </p:sp>
      <p:sp>
        <p:nvSpPr>
          <p:cNvPr id="13" name="Text Box 32">
            <a:extLst>
              <a:ext uri="{FF2B5EF4-FFF2-40B4-BE49-F238E27FC236}">
                <a16:creationId xmlns:a16="http://schemas.microsoft.com/office/drawing/2014/main" id="{BED39664-CE8F-4360-F07A-0271694CF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748" y="5997866"/>
            <a:ext cx="8579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2000" dirty="0">
                <a:solidFill>
                  <a:srgbClr val="7030A0"/>
                </a:solidFill>
                <a:latin typeface="+mn-lt"/>
                <a:sym typeface="Wingdings" pitchFamily="2" charset="2"/>
              </a:rPr>
              <a:t> </a:t>
            </a:r>
            <a:r>
              <a:rPr lang="fr-FR" sz="2000" dirty="0">
                <a:solidFill>
                  <a:srgbClr val="7030A0"/>
                </a:solidFill>
                <a:latin typeface="+mn-lt"/>
              </a:rPr>
              <a:t>Raisonnement classique : un contrôle basé sur l’analyse de sol</a:t>
            </a:r>
          </a:p>
        </p:txBody>
      </p: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715B7C73-57C3-067B-C51B-7593869B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162190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L’analyse d’herbe sur prairie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fr-FR" sz="2400" b="1" dirty="0">
                <a:latin typeface="+mj-lt"/>
              </a:rPr>
              <a:t>Pourquoi analyser l’herbe ?</a:t>
            </a:r>
          </a:p>
          <a:p>
            <a:pPr lvl="1" eaLnBrk="1" hangingPunct="1"/>
            <a:r>
              <a:rPr lang="fr-FR" sz="1700" dirty="0"/>
              <a:t>Contourner le problème de l’analyse de terre</a:t>
            </a:r>
          </a:p>
          <a:p>
            <a:pPr marL="1162050" lvl="2" eaLnBrk="1" hangingPunct="1"/>
            <a:r>
              <a:rPr lang="fr-FR" dirty="0"/>
              <a:t>un mode de prélèvement mal défini</a:t>
            </a:r>
          </a:p>
          <a:p>
            <a:pPr marL="1162050" lvl="2" eaLnBrk="1" hangingPunct="1"/>
            <a:r>
              <a:rPr lang="fr-FR" dirty="0"/>
              <a:t>des gradients importants dans les premiers cm de sol</a:t>
            </a:r>
          </a:p>
          <a:p>
            <a:pPr marL="1162050" lvl="2" eaLnBrk="1" hangingPunct="1"/>
            <a:r>
              <a:rPr lang="fr-FR" dirty="0"/>
              <a:t>une biodisponibilité difficile à estimer</a:t>
            </a:r>
          </a:p>
          <a:p>
            <a:pPr marL="0" indent="0">
              <a:spcBef>
                <a:spcPct val="50000"/>
              </a:spcBef>
              <a:buNone/>
            </a:pPr>
            <a:endParaRPr lang="fr-FR" sz="2400" b="1" dirty="0">
              <a:latin typeface="+mj-lt"/>
            </a:endParaRPr>
          </a:p>
        </p:txBody>
      </p:sp>
      <p:grpSp>
        <p:nvGrpSpPr>
          <p:cNvPr id="42" name="Group 65">
            <a:extLst>
              <a:ext uri="{FF2B5EF4-FFF2-40B4-BE49-F238E27FC236}">
                <a16:creationId xmlns:a16="http://schemas.microsoft.com/office/drawing/2014/main" id="{36DCB91A-E3A7-4B13-D10C-25E699665814}"/>
              </a:ext>
            </a:extLst>
          </p:cNvPr>
          <p:cNvGrpSpPr>
            <a:grpSpLocks/>
          </p:cNvGrpSpPr>
          <p:nvPr/>
        </p:nvGrpSpPr>
        <p:grpSpPr bwMode="auto">
          <a:xfrm>
            <a:off x="2134668" y="3385457"/>
            <a:ext cx="6977063" cy="2235200"/>
            <a:chOff x="838" y="2115"/>
            <a:chExt cx="4395" cy="1408"/>
          </a:xfrm>
        </p:grpSpPr>
        <p:grpSp>
          <p:nvGrpSpPr>
            <p:cNvPr id="43" name="Group 26">
              <a:extLst>
                <a:ext uri="{FF2B5EF4-FFF2-40B4-BE49-F238E27FC236}">
                  <a16:creationId xmlns:a16="http://schemas.microsoft.com/office/drawing/2014/main" id="{B348CF12-29C1-F9A9-2C5D-89A17CEF9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" y="2115"/>
              <a:ext cx="4395" cy="1315"/>
              <a:chOff x="702" y="2016"/>
              <a:chExt cx="4395" cy="1315"/>
            </a:xfrm>
          </p:grpSpPr>
          <p:pic>
            <p:nvPicPr>
              <p:cNvPr id="77" name="Picture 27" descr="HERBEShoriz">
                <a:extLst>
                  <a:ext uri="{FF2B5EF4-FFF2-40B4-BE49-F238E27FC236}">
                    <a16:creationId xmlns:a16="http://schemas.microsoft.com/office/drawing/2014/main" id="{38CD3B48-DBCF-B9E0-C070-9D64558345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" y="2016"/>
                <a:ext cx="4329" cy="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Line 28">
                <a:extLst>
                  <a:ext uri="{FF2B5EF4-FFF2-40B4-BE49-F238E27FC236}">
                    <a16:creationId xmlns:a16="http://schemas.microsoft.com/office/drawing/2014/main" id="{9E1F7A76-0516-FDAA-4F5C-349EA9145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2592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9" name="Text Box 29">
                <a:extLst>
                  <a:ext uri="{FF2B5EF4-FFF2-40B4-BE49-F238E27FC236}">
                    <a16:creationId xmlns:a16="http://schemas.microsoft.com/office/drawing/2014/main" id="{1FD6CC34-1925-4388-FA10-3A29D1417A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409" y="2789"/>
                <a:ext cx="83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>
                <a:spAutoFit/>
              </a:bodyPr>
              <a:lstStyle>
                <a:lvl1pPr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cs typeface="Arial" charset="0"/>
                  </a:rPr>
                  <a:t>Profondeur</a:t>
                </a:r>
              </a:p>
            </p:txBody>
          </p:sp>
        </p:grpSp>
        <p:grpSp>
          <p:nvGrpSpPr>
            <p:cNvPr id="44" name="Group 32">
              <a:extLst>
                <a:ext uri="{FF2B5EF4-FFF2-40B4-BE49-F238E27FC236}">
                  <a16:creationId xmlns:a16="http://schemas.microsoft.com/office/drawing/2014/main" id="{CE5DDCBA-17A0-BF3D-5CAD-F2A0425A9A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1" y="2659"/>
              <a:ext cx="2976" cy="480"/>
              <a:chOff x="1248" y="2544"/>
              <a:chExt cx="2976" cy="480"/>
            </a:xfrm>
          </p:grpSpPr>
          <p:sp>
            <p:nvSpPr>
              <p:cNvPr id="58" name="Oval 33">
                <a:extLst>
                  <a:ext uri="{FF2B5EF4-FFF2-40B4-BE49-F238E27FC236}">
                    <a16:creationId xmlns:a16="http://schemas.microsoft.com/office/drawing/2014/main" id="{5FBF3903-444B-80B2-F99D-18BBDABDA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544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9" name="Oval 34">
                <a:extLst>
                  <a:ext uri="{FF2B5EF4-FFF2-40B4-BE49-F238E27FC236}">
                    <a16:creationId xmlns:a16="http://schemas.microsoft.com/office/drawing/2014/main" id="{255B2B97-1765-FCC9-DBD8-4F0E17621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0" name="Oval 35">
                <a:extLst>
                  <a:ext uri="{FF2B5EF4-FFF2-40B4-BE49-F238E27FC236}">
                    <a16:creationId xmlns:a16="http://schemas.microsoft.com/office/drawing/2014/main" id="{01DC7F58-D748-E21A-E39B-666D197CA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1" name="Oval 36">
                <a:extLst>
                  <a:ext uri="{FF2B5EF4-FFF2-40B4-BE49-F238E27FC236}">
                    <a16:creationId xmlns:a16="http://schemas.microsoft.com/office/drawing/2014/main" id="{6B631CDE-9F30-9697-9003-00DE225C5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2" name="Oval 37">
                <a:extLst>
                  <a:ext uri="{FF2B5EF4-FFF2-40B4-BE49-F238E27FC236}">
                    <a16:creationId xmlns:a16="http://schemas.microsoft.com/office/drawing/2014/main" id="{8AE7E28F-63BE-80A9-3B57-3132E1F2E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3" name="Oval 38">
                <a:extLst>
                  <a:ext uri="{FF2B5EF4-FFF2-40B4-BE49-F238E27FC236}">
                    <a16:creationId xmlns:a16="http://schemas.microsoft.com/office/drawing/2014/main" id="{06972EC3-2A17-F5C1-D51D-684597566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59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4" name="Oval 39">
                <a:extLst>
                  <a:ext uri="{FF2B5EF4-FFF2-40B4-BE49-F238E27FC236}">
                    <a16:creationId xmlns:a16="http://schemas.microsoft.com/office/drawing/2014/main" id="{9F2E37B4-C053-D08B-8DB8-70BC2E85B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9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5" name="Oval 40">
                <a:extLst>
                  <a:ext uri="{FF2B5EF4-FFF2-40B4-BE49-F238E27FC236}">
                    <a16:creationId xmlns:a16="http://schemas.microsoft.com/office/drawing/2014/main" id="{E5598F73-88DE-8620-73A2-03925ED00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59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6" name="Oval 41">
                <a:extLst>
                  <a:ext uri="{FF2B5EF4-FFF2-40B4-BE49-F238E27FC236}">
                    <a16:creationId xmlns:a16="http://schemas.microsoft.com/office/drawing/2014/main" id="{17CBA548-DD1C-B5A8-7DBF-1DD0B9B91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59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7" name="Oval 42">
                <a:extLst>
                  <a:ext uri="{FF2B5EF4-FFF2-40B4-BE49-F238E27FC236}">
                    <a16:creationId xmlns:a16="http://schemas.microsoft.com/office/drawing/2014/main" id="{BBC87953-3B89-276F-D4B6-18CA50BA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3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8" name="Oval 43">
                <a:extLst>
                  <a:ext uri="{FF2B5EF4-FFF2-40B4-BE49-F238E27FC236}">
                    <a16:creationId xmlns:a16="http://schemas.microsoft.com/office/drawing/2014/main" id="{D2B174A9-2994-DE1A-CB76-F6A34BADB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9" name="Oval 44">
                <a:extLst>
                  <a:ext uri="{FF2B5EF4-FFF2-40B4-BE49-F238E27FC236}">
                    <a16:creationId xmlns:a16="http://schemas.microsoft.com/office/drawing/2014/main" id="{E2151559-DFC6-65AC-D4D3-CAA5DFF2A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880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0" name="Oval 45">
                <a:extLst>
                  <a:ext uri="{FF2B5EF4-FFF2-40B4-BE49-F238E27FC236}">
                    <a16:creationId xmlns:a16="http://schemas.microsoft.com/office/drawing/2014/main" id="{1C790166-2FDB-8F7A-7AC8-43B03966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2880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1" name="Oval 46">
                <a:extLst>
                  <a:ext uri="{FF2B5EF4-FFF2-40B4-BE49-F238E27FC236}">
                    <a16:creationId xmlns:a16="http://schemas.microsoft.com/office/drawing/2014/main" id="{94FDB393-098E-0ED9-A17C-5879A60E1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83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2" name="Oval 47">
                <a:extLst>
                  <a:ext uri="{FF2B5EF4-FFF2-40B4-BE49-F238E27FC236}">
                    <a16:creationId xmlns:a16="http://schemas.microsoft.com/office/drawing/2014/main" id="{2EED311D-24B2-1E9E-788D-5390F7CF8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59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3" name="Oval 48">
                <a:extLst>
                  <a:ext uri="{FF2B5EF4-FFF2-40B4-BE49-F238E27FC236}">
                    <a16:creationId xmlns:a16="http://schemas.microsoft.com/office/drawing/2014/main" id="{740D4EC6-6B51-DFC5-FA7C-DB55372CF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736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4" name="Oval 49">
                <a:extLst>
                  <a:ext uri="{FF2B5EF4-FFF2-40B4-BE49-F238E27FC236}">
                    <a16:creationId xmlns:a16="http://schemas.microsoft.com/office/drawing/2014/main" id="{F8E8A408-A964-2B18-7634-78FA52159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736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5" name="Oval 50">
                <a:extLst>
                  <a:ext uri="{FF2B5EF4-FFF2-40B4-BE49-F238E27FC236}">
                    <a16:creationId xmlns:a16="http://schemas.microsoft.com/office/drawing/2014/main" id="{E7D39CCC-89CA-0CB0-69BE-909DCF7EF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6" name="Oval 51">
                <a:extLst>
                  <a:ext uri="{FF2B5EF4-FFF2-40B4-BE49-F238E27FC236}">
                    <a16:creationId xmlns:a16="http://schemas.microsoft.com/office/drawing/2014/main" id="{60A22498-ED99-6E36-09F5-799E4CED8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83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Arial" charset="0"/>
                  </a:rPr>
                  <a:t>P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grpSp>
          <p:nvGrpSpPr>
            <p:cNvPr id="45" name="Group 52">
              <a:extLst>
                <a:ext uri="{FF2B5EF4-FFF2-40B4-BE49-F238E27FC236}">
                  <a16:creationId xmlns:a16="http://schemas.microsoft.com/office/drawing/2014/main" id="{748D2B0F-690E-3E28-7DCD-D9A5B0F80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7" y="2659"/>
              <a:ext cx="3744" cy="864"/>
              <a:chOff x="1104" y="2544"/>
              <a:chExt cx="3744" cy="864"/>
            </a:xfrm>
          </p:grpSpPr>
          <p:sp>
            <p:nvSpPr>
              <p:cNvPr id="46" name="Oval 53">
                <a:extLst>
                  <a:ext uri="{FF2B5EF4-FFF2-40B4-BE49-F238E27FC236}">
                    <a16:creationId xmlns:a16="http://schemas.microsoft.com/office/drawing/2014/main" id="{37D15920-A4B1-930F-9125-D7196C1D7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544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7" name="Oval 54">
                <a:extLst>
                  <a:ext uri="{FF2B5EF4-FFF2-40B4-BE49-F238E27FC236}">
                    <a16:creationId xmlns:a16="http://schemas.microsoft.com/office/drawing/2014/main" id="{4342DB1D-0C2A-75BB-F8E4-7C27C1CF4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59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8" name="Oval 55">
                <a:extLst>
                  <a:ext uri="{FF2B5EF4-FFF2-40B4-BE49-F238E27FC236}">
                    <a16:creationId xmlns:a16="http://schemas.microsoft.com/office/drawing/2014/main" id="{91D9F7CA-3118-F5CC-87BD-04EBC7F02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83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9" name="Oval 56">
                <a:extLst>
                  <a:ext uri="{FF2B5EF4-FFF2-40B4-BE49-F238E27FC236}">
                    <a16:creationId xmlns:a16="http://schemas.microsoft.com/office/drawing/2014/main" id="{10A44FD8-5B57-2B0E-090A-29FB9C24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784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0" name="Oval 57">
                <a:extLst>
                  <a:ext uri="{FF2B5EF4-FFF2-40B4-BE49-F238E27FC236}">
                    <a16:creationId xmlns:a16="http://schemas.microsoft.com/office/drawing/2014/main" id="{8379A56B-BB73-8C63-4319-2508F659A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1" name="Oval 58">
                <a:extLst>
                  <a:ext uri="{FF2B5EF4-FFF2-40B4-BE49-F238E27FC236}">
                    <a16:creationId xmlns:a16="http://schemas.microsoft.com/office/drawing/2014/main" id="{04B5F0C0-37AC-6144-36C0-03C1742FD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2" name="Oval 59">
                <a:extLst>
                  <a:ext uri="{FF2B5EF4-FFF2-40B4-BE49-F238E27FC236}">
                    <a16:creationId xmlns:a16="http://schemas.microsoft.com/office/drawing/2014/main" id="{D3715480-F5A6-2A7E-D494-4097C2947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59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3" name="Oval 60">
                <a:extLst>
                  <a:ext uri="{FF2B5EF4-FFF2-40B4-BE49-F238E27FC236}">
                    <a16:creationId xmlns:a16="http://schemas.microsoft.com/office/drawing/2014/main" id="{D68A078F-C7C7-3DEF-12A9-EFA7C2560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880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4" name="Oval 61">
                <a:extLst>
                  <a:ext uri="{FF2B5EF4-FFF2-40B4-BE49-F238E27FC236}">
                    <a16:creationId xmlns:a16="http://schemas.microsoft.com/office/drawing/2014/main" id="{06EAEEDB-4E43-5517-9FB0-8012521D8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544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5" name="Oval 62">
                <a:extLst>
                  <a:ext uri="{FF2B5EF4-FFF2-40B4-BE49-F238E27FC236}">
                    <a16:creationId xmlns:a16="http://schemas.microsoft.com/office/drawing/2014/main" id="{84FFCF65-3274-2A81-502F-C0B9BAB34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264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6" name="Oval 63">
                <a:extLst>
                  <a:ext uri="{FF2B5EF4-FFF2-40B4-BE49-F238E27FC236}">
                    <a16:creationId xmlns:a16="http://schemas.microsoft.com/office/drawing/2014/main" id="{5BADB9FA-94CC-226E-154E-CC709BE8D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07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7" name="Oval 64">
                <a:extLst>
                  <a:ext uri="{FF2B5EF4-FFF2-40B4-BE49-F238E27FC236}">
                    <a16:creationId xmlns:a16="http://schemas.microsoft.com/office/drawing/2014/main" id="{7A956605-6106-438A-8837-C0F42F3C6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880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0" tIns="45715" rIns="91430" bIns="45715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K</a:t>
                </a:r>
                <a:endParaRPr kumimoji="0" lang="fr-FR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</p:grpSp>
      <p:sp>
        <p:nvSpPr>
          <p:cNvPr id="80" name="Text Box 31">
            <a:extLst>
              <a:ext uri="{FF2B5EF4-FFF2-40B4-BE49-F238E27FC236}">
                <a16:creationId xmlns:a16="http://schemas.microsoft.com/office/drawing/2014/main" id="{EA23123D-797F-A574-1260-1EBFDE82B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7756" y="5717857"/>
            <a:ext cx="8849244" cy="83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5" rIns="91430" bIns="45715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2400" b="1" dirty="0">
                <a:latin typeface="Arial" charset="0"/>
                <a:sym typeface="Wingdings" pitchFamily="2" charset="2"/>
              </a:rPr>
              <a:t></a:t>
            </a:r>
            <a:r>
              <a:rPr lang="fr-FR" sz="2400" dirty="0">
                <a:latin typeface="Arial" charset="0"/>
                <a:sym typeface="Wingdings" pitchFamily="2" charset="2"/>
              </a:rPr>
              <a:t> </a:t>
            </a:r>
            <a:r>
              <a:rPr lang="fr-FR" sz="2400" dirty="0">
                <a:solidFill>
                  <a:srgbClr val="000099"/>
                </a:solidFill>
                <a:latin typeface="Arial" charset="0"/>
              </a:rPr>
              <a:t>L’analyse d’herbe permet de connaître directement l’état de nutrition de la prairie (carence ou excès)</a:t>
            </a:r>
          </a:p>
        </p:txBody>
      </p:sp>
      <p:sp>
        <p:nvSpPr>
          <p:cNvPr id="81" name="Espace réservé du numéro de diapositive 1">
            <a:extLst>
              <a:ext uri="{FF2B5EF4-FFF2-40B4-BE49-F238E27FC236}">
                <a16:creationId xmlns:a16="http://schemas.microsoft.com/office/drawing/2014/main" id="{6FC037C7-895E-9588-75E4-B6727008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280513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L’analyse d’herbe sur prairie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fr-FR" sz="2000" b="1" dirty="0"/>
              <a:t>L’analyse d’herbe :</a:t>
            </a:r>
          </a:p>
          <a:p>
            <a:pPr eaLnBrk="1" hangingPunct="1">
              <a:buFontTx/>
              <a:buNone/>
            </a:pPr>
            <a:endParaRPr lang="fr-FR" sz="1400" b="1" dirty="0"/>
          </a:p>
          <a:p>
            <a:pPr lvl="1" eaLnBrk="1" hangingPunct="1">
              <a:buFontTx/>
              <a:buNone/>
            </a:pPr>
            <a:r>
              <a:rPr lang="fr-FR" sz="2400" b="1" dirty="0">
                <a:solidFill>
                  <a:srgbClr val="009900"/>
                </a:solidFill>
                <a:sym typeface="Wingdings" pitchFamily="2" charset="2"/>
              </a:rPr>
              <a:t></a:t>
            </a:r>
            <a:r>
              <a:rPr lang="fr-FR" sz="2400" b="1" dirty="0">
                <a:solidFill>
                  <a:srgbClr val="009900"/>
                </a:solidFill>
              </a:rPr>
              <a:t> C’est :</a:t>
            </a:r>
            <a:endParaRPr lang="fr-FR" sz="2000" dirty="0">
              <a:solidFill>
                <a:srgbClr val="009900"/>
              </a:solidFill>
            </a:endParaRPr>
          </a:p>
          <a:p>
            <a:pPr lvl="2" eaLnBrk="1" hangingPunct="1"/>
            <a:r>
              <a:rPr lang="fr-FR" sz="2000" dirty="0"/>
              <a:t>un outil de </a:t>
            </a:r>
            <a:r>
              <a:rPr lang="fr-FR" sz="2000" b="1" dirty="0">
                <a:solidFill>
                  <a:srgbClr val="009900"/>
                </a:solidFill>
              </a:rPr>
              <a:t>diagnostic</a:t>
            </a:r>
            <a:r>
              <a:rPr lang="fr-FR" sz="2000" dirty="0"/>
              <a:t> permettant de </a:t>
            </a:r>
            <a:r>
              <a:rPr lang="fr-FR" sz="2000" b="1" dirty="0">
                <a:solidFill>
                  <a:srgbClr val="009900"/>
                </a:solidFill>
              </a:rPr>
              <a:t>valider</a:t>
            </a:r>
            <a:r>
              <a:rPr lang="fr-FR" sz="2000" dirty="0"/>
              <a:t> ou de </a:t>
            </a:r>
            <a:r>
              <a:rPr lang="fr-FR" sz="2000" b="1" dirty="0">
                <a:solidFill>
                  <a:srgbClr val="009900"/>
                </a:solidFill>
              </a:rPr>
              <a:t>vérifier</a:t>
            </a:r>
            <a:r>
              <a:rPr lang="fr-FR" sz="2000" dirty="0"/>
              <a:t> la pertinence d’une pratique fertilisante en phosphore et potasse</a:t>
            </a:r>
          </a:p>
          <a:p>
            <a:pPr lvl="2" eaLnBrk="1" hangingPunct="1"/>
            <a:endParaRPr lang="fr-FR" sz="1600" dirty="0"/>
          </a:p>
          <a:p>
            <a:pPr lvl="1" eaLnBrk="1" hangingPunct="1">
              <a:buFontTx/>
              <a:buNone/>
            </a:pPr>
            <a:r>
              <a:rPr lang="fr-FR" sz="2400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lang="fr-FR" sz="2400" b="1" dirty="0">
                <a:solidFill>
                  <a:srgbClr val="FF0000"/>
                </a:solidFill>
              </a:rPr>
              <a:t> Ce n’est pas :</a:t>
            </a:r>
          </a:p>
          <a:p>
            <a:pPr lvl="2" eaLnBrk="1" hangingPunct="1"/>
            <a:r>
              <a:rPr lang="fr-FR" sz="2000" dirty="0"/>
              <a:t>un outil de pilotage de fertilisation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F2A23490-8519-B19B-46FC-90C8D034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23854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L’analyse d’herbe sur prairie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fr-FR" b="1" dirty="0"/>
              <a:t>Pour quels types de prairies ?</a:t>
            </a:r>
          </a:p>
          <a:p>
            <a:pPr marL="784225" lvl="1" indent="-327025" eaLnBrk="1" hangingPunct="1">
              <a:lnSpc>
                <a:spcPct val="80000"/>
              </a:lnSpc>
            </a:pPr>
            <a:r>
              <a:rPr lang="fr-FR" dirty="0"/>
              <a:t>Prairies permanentes</a:t>
            </a:r>
          </a:p>
          <a:p>
            <a:pPr marL="784225" lvl="1" indent="-327025" eaLnBrk="1" hangingPunct="1">
              <a:lnSpc>
                <a:spcPct val="80000"/>
              </a:lnSpc>
            </a:pPr>
            <a:r>
              <a:rPr lang="fr-FR" dirty="0"/>
              <a:t>Prairie temporaire de plus de 2 ans</a:t>
            </a:r>
          </a:p>
          <a:p>
            <a:pPr marL="784225" lvl="1" indent="-327025" eaLnBrk="1" hangingPunct="1">
              <a:lnSpc>
                <a:spcPct val="80000"/>
              </a:lnSpc>
            </a:pPr>
            <a:r>
              <a:rPr lang="fr-FR" dirty="0"/>
              <a:t>En cas de présence d’une légumineuse, nécessité de trier pour ne garder que les graminées dans l’échantillon</a:t>
            </a:r>
          </a:p>
          <a:p>
            <a:pPr marL="784225" lvl="1" indent="-327025" eaLnBrk="1" hangingPunct="1">
              <a:lnSpc>
                <a:spcPct val="80000"/>
              </a:lnSpc>
            </a:pPr>
            <a:endParaRPr lang="fr-FR" dirty="0"/>
          </a:p>
          <a:p>
            <a:pPr eaLnBrk="1" hangingPunct="1">
              <a:lnSpc>
                <a:spcPct val="80000"/>
              </a:lnSpc>
            </a:pPr>
            <a:r>
              <a:rPr lang="fr-FR" b="1" dirty="0"/>
              <a:t>Une analyse pour plusieurs parcelles</a:t>
            </a:r>
          </a:p>
          <a:p>
            <a:pPr marL="784225" lvl="1" indent="-327025" eaLnBrk="1" hangingPunct="1">
              <a:lnSpc>
                <a:spcPct val="80000"/>
              </a:lnSpc>
            </a:pPr>
            <a:r>
              <a:rPr lang="fr-FR" dirty="0"/>
              <a:t>Possibilité d’étendre les conseils basés sur l’analyse d’une parcelle aux parcelles de l’exploitation conduites de la même façon</a:t>
            </a:r>
          </a:p>
        </p:txBody>
      </p:sp>
      <p:sp>
        <p:nvSpPr>
          <p:cNvPr id="3" name="Text Box 27">
            <a:extLst>
              <a:ext uri="{FF2B5EF4-FFF2-40B4-BE49-F238E27FC236}">
                <a16:creationId xmlns:a16="http://schemas.microsoft.com/office/drawing/2014/main" id="{4D633C09-3363-B57D-4D7F-6C0AFE881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6668" y="4781835"/>
            <a:ext cx="7993063" cy="1200329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sz="1800" i="1" dirty="0">
                <a:solidFill>
                  <a:schemeClr val="accent2"/>
                </a:solidFill>
                <a:latin typeface="Verdana" pitchFamily="34" charset="0"/>
              </a:rPr>
              <a:t>Exemple  : faire 2 analyses sur 2 parcelles très différentes </a:t>
            </a:r>
          </a:p>
          <a:p>
            <a:pPr algn="l">
              <a:spcBef>
                <a:spcPct val="50000"/>
              </a:spcBef>
              <a:buFont typeface="Wingdings" pitchFamily="2" charset="2"/>
              <a:buChar char="ü"/>
            </a:pPr>
            <a:r>
              <a:rPr lang="fr-FR" sz="1800" dirty="0">
                <a:solidFill>
                  <a:schemeClr val="accent2"/>
                </a:solidFill>
                <a:latin typeface="Verdana" pitchFamily="34" charset="0"/>
              </a:rPr>
              <a:t>Une prairie proche des bâtiments forte pression de pâturage</a:t>
            </a:r>
          </a:p>
          <a:p>
            <a:pPr algn="l">
              <a:spcBef>
                <a:spcPct val="50000"/>
              </a:spcBef>
              <a:buFont typeface="Wingdings" pitchFamily="2" charset="2"/>
              <a:buChar char="ü"/>
            </a:pPr>
            <a:r>
              <a:rPr lang="fr-FR" sz="1800" dirty="0">
                <a:solidFill>
                  <a:schemeClr val="accent2"/>
                </a:solidFill>
                <a:latin typeface="Verdana" pitchFamily="34" charset="0"/>
              </a:rPr>
              <a:t> Une prairie orientée fauche et/ou pâturage génisses</a:t>
            </a:r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8E60B5A4-6BC0-F5E7-5D30-7D5E23F1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337957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L’analyse d’herbe sur prairie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fr-FR" b="1" dirty="0"/>
              <a:t>Quand prélever l’échantillon ?</a:t>
            </a:r>
          </a:p>
          <a:p>
            <a:pPr marL="0" indent="0" eaLnBrk="1" hangingPunct="1">
              <a:buNone/>
            </a:pPr>
            <a:endParaRPr lang="fr-FR" dirty="0"/>
          </a:p>
          <a:p>
            <a:pPr lvl="1" eaLnBrk="1" hangingPunct="1"/>
            <a:r>
              <a:rPr lang="fr-FR" dirty="0"/>
              <a:t>Prairie en croissance régulière au printemps : </a:t>
            </a:r>
            <a:r>
              <a:rPr lang="fr-FR" b="1" dirty="0"/>
              <a:t>sur le 2</a:t>
            </a:r>
            <a:r>
              <a:rPr lang="fr-FR" b="1" baseline="30000" dirty="0"/>
              <a:t>ème</a:t>
            </a:r>
            <a:r>
              <a:rPr lang="fr-FR" b="1" dirty="0"/>
              <a:t> cycle</a:t>
            </a:r>
          </a:p>
          <a:p>
            <a:pPr lvl="1" eaLnBrk="1" hangingPunct="1"/>
            <a:endParaRPr lang="fr-FR" dirty="0"/>
          </a:p>
          <a:p>
            <a:pPr lvl="1" eaLnBrk="1" hangingPunct="1"/>
            <a:r>
              <a:rPr lang="fr-FR" dirty="0"/>
              <a:t>En l’absence de stress limitant pour la croissance (excès d’eau, de chaleur…)</a:t>
            </a:r>
          </a:p>
          <a:p>
            <a:pPr marL="914400" lvl="2" indent="0" eaLnBrk="1" hangingPunct="1">
              <a:buNone/>
            </a:pPr>
            <a:endParaRPr lang="fr-FR" dirty="0"/>
          </a:p>
          <a:p>
            <a:pPr lvl="1" eaLnBrk="1" hangingPunct="1"/>
            <a:r>
              <a:rPr lang="fr-FR" dirty="0"/>
              <a:t>Avec </a:t>
            </a:r>
            <a:r>
              <a:rPr lang="fr-FR" b="1" dirty="0"/>
              <a:t>2 et 5 </a:t>
            </a:r>
            <a:r>
              <a:rPr lang="fr-FR" b="1" dirty="0" err="1"/>
              <a:t>tMS</a:t>
            </a:r>
            <a:r>
              <a:rPr lang="fr-FR" b="1" dirty="0"/>
              <a:t>/ha (10 à 25 cm) d’herbe sur pied</a:t>
            </a:r>
          </a:p>
        </p:txBody>
      </p:sp>
      <p:sp>
        <p:nvSpPr>
          <p:cNvPr id="4" name="Text Box 27">
            <a:extLst>
              <a:ext uri="{FF2B5EF4-FFF2-40B4-BE49-F238E27FC236}">
                <a16:creationId xmlns:a16="http://schemas.microsoft.com/office/drawing/2014/main" id="{3D71DD72-D34D-180C-1CCB-2642FC95F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544" y="5169446"/>
            <a:ext cx="7199312" cy="1323429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2000" dirty="0">
                <a:latin typeface="Verdana" pitchFamily="34" charset="0"/>
                <a:sym typeface="Wingdings" pitchFamily="2" charset="2"/>
              </a:rPr>
              <a:t> </a:t>
            </a:r>
            <a:r>
              <a:rPr lang="fr-FR" sz="2000" dirty="0">
                <a:solidFill>
                  <a:srgbClr val="000099"/>
                </a:solidFill>
                <a:latin typeface="Verdana" pitchFamily="34" charset="0"/>
              </a:rPr>
              <a:t>les prairies les plus adaptées sont :</a:t>
            </a:r>
          </a:p>
          <a:p>
            <a:pPr lvl="1" algn="l">
              <a:buFontTx/>
              <a:buChar char="•"/>
            </a:pPr>
            <a:r>
              <a:rPr lang="fr-FR" sz="2000" dirty="0">
                <a:solidFill>
                  <a:srgbClr val="000099"/>
                </a:solidFill>
                <a:latin typeface="Verdana" pitchFamily="34" charset="0"/>
              </a:rPr>
              <a:t> les prairies de fauche</a:t>
            </a:r>
          </a:p>
          <a:p>
            <a:pPr lvl="1" algn="l">
              <a:buFontTx/>
              <a:buChar char="•"/>
            </a:pPr>
            <a:r>
              <a:rPr lang="fr-FR" sz="2000" dirty="0">
                <a:solidFill>
                  <a:srgbClr val="000099"/>
                </a:solidFill>
                <a:latin typeface="Verdana" pitchFamily="34" charset="0"/>
              </a:rPr>
              <a:t> les prairie pâturées tardivement</a:t>
            </a:r>
          </a:p>
          <a:p>
            <a:pPr lvl="1" algn="l">
              <a:buFontTx/>
              <a:buChar char="•"/>
            </a:pPr>
            <a:r>
              <a:rPr lang="fr-FR" sz="2000" dirty="0">
                <a:solidFill>
                  <a:srgbClr val="000099"/>
                </a:solidFill>
                <a:latin typeface="Verdana" pitchFamily="34" charset="0"/>
              </a:rPr>
              <a:t> les parcelles « débrayées »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CF1EB901-4BDF-7AD3-83F6-B09664BE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24318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07DAF4B-4409-4BAD-95CC-C3058003B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/>
        </p:blipFill>
        <p:spPr>
          <a:xfrm>
            <a:off x="364655" y="174920"/>
            <a:ext cx="11473200" cy="2609533"/>
          </a:xfrm>
          <a:prstGeom prst="rect">
            <a:avLst/>
          </a:prstGeom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988E0614-4536-44A1-ACB1-5628B230D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4D9D69-AC98-48D0-B2E5-71220F7FD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9" name="Espace réservé pour une image  28">
            <a:extLst>
              <a:ext uri="{FF2B5EF4-FFF2-40B4-BE49-F238E27FC236}">
                <a16:creationId xmlns:a16="http://schemas.microsoft.com/office/drawing/2014/main" id="{2D84E70E-AF9B-674A-AC45-51500A2658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80BA2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" r="70"/>
          <a:stretch/>
        </p:blipFill>
        <p:spPr>
          <a:xfrm>
            <a:off x="5561083" y="827803"/>
            <a:ext cx="5755417" cy="48735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D7F05D0-0C6D-43D9-91A4-A516BEF81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FERTILISATION AZOTEE DES PRAIRIES</a:t>
            </a:r>
          </a:p>
        </p:txBody>
      </p:sp>
      <p:sp>
        <p:nvSpPr>
          <p:cNvPr id="8" name="ZoneTexte 4"/>
          <p:cNvSpPr txBox="1"/>
          <p:nvPr/>
        </p:nvSpPr>
        <p:spPr>
          <a:xfrm>
            <a:off x="278446" y="6551768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3247996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L’analyse d’herbe sur prairie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fr-FR" b="1" dirty="0"/>
          </a:p>
        </p:txBody>
      </p:sp>
      <p:graphicFrame>
        <p:nvGraphicFramePr>
          <p:cNvPr id="3" name="Object 7">
            <a:extLst>
              <a:ext uri="{FF2B5EF4-FFF2-40B4-BE49-F238E27FC236}">
                <a16:creationId xmlns:a16="http://schemas.microsoft.com/office/drawing/2014/main" id="{01F2F8C3-B1EF-7160-E04F-9C6ABCC3D5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8456" y="1229125"/>
          <a:ext cx="7329488" cy="551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euille de calcul" r:id="rId4" imgW="6658096" imgH="4772177" progId="Excel.Sheet.8">
                  <p:embed/>
                </p:oleObj>
              </mc:Choice>
              <mc:Fallback>
                <p:oleObj name="Feuille de calcul" r:id="rId4" imgW="6658096" imgH="4772177" progId="Excel.Sheet.8">
                  <p:embed/>
                  <p:pic>
                    <p:nvPicPr>
                      <p:cNvPr id="3" name="Object 7">
                        <a:extLst>
                          <a:ext uri="{FF2B5EF4-FFF2-40B4-BE49-F238E27FC236}">
                            <a16:creationId xmlns:a16="http://schemas.microsoft.com/office/drawing/2014/main" id="{01F2F8C3-B1EF-7160-E04F-9C6ABCC3D5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456" y="1229125"/>
                        <a:ext cx="7329488" cy="551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3">
            <a:extLst>
              <a:ext uri="{FF2B5EF4-FFF2-40B4-BE49-F238E27FC236}">
                <a16:creationId xmlns:a16="http://schemas.microsoft.com/office/drawing/2014/main" id="{2E77C294-FDD8-AED5-B94B-2AF3B9148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9744" y="4786687"/>
            <a:ext cx="4648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1800" dirty="0">
                <a:solidFill>
                  <a:srgbClr val="000099"/>
                </a:solidFill>
                <a:latin typeface="Arial" charset="0"/>
              </a:rPr>
              <a:t>Indice de nutrition :</a:t>
            </a:r>
            <a:br>
              <a:rPr lang="fr-FR" sz="1800" dirty="0">
                <a:solidFill>
                  <a:srgbClr val="000099"/>
                </a:solidFill>
                <a:latin typeface="Arial" charset="0"/>
              </a:rPr>
            </a:br>
            <a:r>
              <a:rPr lang="fr-FR" sz="1800" dirty="0">
                <a:solidFill>
                  <a:srgbClr val="000099"/>
                </a:solidFill>
                <a:latin typeface="Arial" charset="0"/>
              </a:rPr>
              <a:t>Ecart exprimé en % entre l’état de nutrition de la parcelle et l’état de nutrition considéré comme non limitant (niveau 100)</a:t>
            </a: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F228F03D-3017-EF2A-ED42-CB30B6A6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45713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L’analyse d’herbe sur prairie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95D94D6E-5D35-BEF0-85D3-EF455D64D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3744" y="3197631"/>
            <a:ext cx="0" cy="313173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2C98A3B-2B73-813B-B783-A12EB5A05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859" y="3588441"/>
            <a:ext cx="4013097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 b="1">
                <a:latin typeface="Arial Narrow" pitchFamily="34" charset="0"/>
              </a:rPr>
              <a:t>Maintien de la pratique actuelle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8B26466-EDC3-7719-9E36-DB40F7D69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882" y="1108155"/>
            <a:ext cx="1134692" cy="520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800" b="1" dirty="0">
                <a:latin typeface="Arial Narrow" pitchFamily="34" charset="0"/>
              </a:rPr>
              <a:t>IP, IK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7125919-1543-9558-1BEE-FB418667F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024" y="6316528"/>
            <a:ext cx="600520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>
                <a:latin typeface="Arial Narrow" pitchFamily="34" charset="0"/>
              </a:rPr>
              <a:t>40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EA99E32E-0230-8C78-02FA-523B32CED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555" y="1415005"/>
            <a:ext cx="898226" cy="429670"/>
          </a:xfrm>
          <a:prstGeom prst="rect">
            <a:avLst/>
          </a:prstGeom>
          <a:solidFill>
            <a:srgbClr val="00AE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6E5D448C-D2E4-9F92-D752-5C4BE565D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041" y="1419091"/>
            <a:ext cx="2031215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 dirty="0">
                <a:latin typeface="Arial Narrow" pitchFamily="34" charset="0"/>
              </a:rPr>
              <a:t>Excédentaire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72516B4D-8D06-EE5C-ED64-61DB7A267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578" y="2522403"/>
            <a:ext cx="2337428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 dirty="0">
                <a:latin typeface="Arial Narrow" pitchFamily="34" charset="0"/>
              </a:rPr>
              <a:t>Très satisfaisant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6915D1B8-D159-34FB-370E-B7D61CF5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820" y="3600081"/>
            <a:ext cx="2026111" cy="45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>
                <a:latin typeface="Arial Narrow" pitchFamily="34" charset="0"/>
              </a:rPr>
              <a:t>Satisfaisant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83A17F23-46A0-D210-2C69-B15A3DE87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479" y="4658944"/>
            <a:ext cx="2031215" cy="45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>
                <a:latin typeface="Arial Narrow" pitchFamily="34" charset="0"/>
              </a:rPr>
              <a:t>Insuffisant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5981411D-5560-2C10-1543-54AB984D7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479" y="5811703"/>
            <a:ext cx="2031215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>
                <a:latin typeface="Arial Narrow" pitchFamily="34" charset="0"/>
              </a:rPr>
              <a:t>Très insuffisant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7A9FB9C-E325-94F9-9946-53F17B7C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555" y="2494505"/>
            <a:ext cx="898226" cy="429670"/>
          </a:xfrm>
          <a:prstGeom prst="rect">
            <a:avLst/>
          </a:prstGeom>
          <a:solidFill>
            <a:srgbClr val="7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20E4ADA1-0E2A-6B3C-04D2-B79BAEFC3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815" y="3583530"/>
            <a:ext cx="884616" cy="42173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16825FE8-6FC5-8926-202E-BC9A31653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555" y="4656084"/>
            <a:ext cx="898226" cy="428678"/>
          </a:xfrm>
          <a:prstGeom prst="rect">
            <a:avLst/>
          </a:prstGeom>
          <a:solidFill>
            <a:srgbClr val="FE9B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774B9DE6-4785-A461-EF03-6E22FE0A6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555" y="5807616"/>
            <a:ext cx="898226" cy="429671"/>
          </a:xfrm>
          <a:prstGeom prst="rect">
            <a:avLst/>
          </a:prstGeom>
          <a:solidFill>
            <a:srgbClr val="FC01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2BCCB866-3337-A0FD-3BF0-F774C0D2C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47" y="1923916"/>
            <a:ext cx="785948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>
                <a:latin typeface="Arial Narrow" pitchFamily="34" charset="0"/>
              </a:rPr>
              <a:t>120</a:t>
            </a: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A6CB13CA-66EC-18EA-B0AB-429F2166E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504" y="2969844"/>
            <a:ext cx="865902" cy="45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>
                <a:latin typeface="Arial Narrow" pitchFamily="34" charset="0"/>
              </a:rPr>
              <a:t>100</a:t>
            </a: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36133652-A23E-97D2-B75E-6770BB1C1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024" y="4084503"/>
            <a:ext cx="600520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>
                <a:latin typeface="Arial Narrow" pitchFamily="34" charset="0"/>
              </a:rPr>
              <a:t>80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E10A9162-D368-2769-2C4D-C3FE5A8DC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838" y="5164003"/>
            <a:ext cx="600518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>
                <a:latin typeface="Arial Narrow" pitchFamily="34" charset="0"/>
              </a:rPr>
              <a:t>60</a:t>
            </a: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E6C164D7-AA81-B712-1522-644947702B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9244" y="1648636"/>
            <a:ext cx="0" cy="4804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F773A436-2335-7A9F-371D-282D56CA3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695" y="1303701"/>
            <a:ext cx="1954662" cy="26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0B230A45-BE82-A352-7298-6E909CA62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943" y="5373216"/>
            <a:ext cx="3504443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 b="1" dirty="0">
                <a:latin typeface="Arial Narrow" pitchFamily="34" charset="0"/>
              </a:rPr>
              <a:t>Augmenter les apports</a:t>
            </a: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1D2293F7-5B16-6604-1885-AABAB61529AF}"/>
              </a:ext>
            </a:extLst>
          </p:cNvPr>
          <p:cNvSpPr>
            <a:spLocks/>
          </p:cNvSpPr>
          <p:nvPr/>
        </p:nvSpPr>
        <p:spPr bwMode="auto">
          <a:xfrm>
            <a:off x="6033212" y="4747127"/>
            <a:ext cx="370858" cy="1490160"/>
          </a:xfrm>
          <a:custGeom>
            <a:avLst/>
            <a:gdLst>
              <a:gd name="T0" fmla="*/ 0 w 188"/>
              <a:gd name="T1" fmla="*/ 2147483647 h 878"/>
              <a:gd name="T2" fmla="*/ 2147483647 w 188"/>
              <a:gd name="T3" fmla="*/ 2147483647 h 878"/>
              <a:gd name="T4" fmla="*/ 2147483647 w 188"/>
              <a:gd name="T5" fmla="*/ 2147483647 h 878"/>
              <a:gd name="T6" fmla="*/ 2147483647 w 188"/>
              <a:gd name="T7" fmla="*/ 2147483647 h 878"/>
              <a:gd name="T8" fmla="*/ 2147483647 w 188"/>
              <a:gd name="T9" fmla="*/ 2147483647 h 878"/>
              <a:gd name="T10" fmla="*/ 2147483647 w 188"/>
              <a:gd name="T11" fmla="*/ 2147483647 h 878"/>
              <a:gd name="T12" fmla="*/ 2147483647 w 188"/>
              <a:gd name="T13" fmla="*/ 2147483647 h 878"/>
              <a:gd name="T14" fmla="*/ 2147483647 w 188"/>
              <a:gd name="T15" fmla="*/ 2147483647 h 878"/>
              <a:gd name="T16" fmla="*/ 2147483647 w 188"/>
              <a:gd name="T17" fmla="*/ 2147483647 h 878"/>
              <a:gd name="T18" fmla="*/ 2147483647 w 188"/>
              <a:gd name="T19" fmla="*/ 2147483647 h 878"/>
              <a:gd name="T20" fmla="*/ 2147483647 w 188"/>
              <a:gd name="T21" fmla="*/ 2147483647 h 878"/>
              <a:gd name="T22" fmla="*/ 2147483647 w 188"/>
              <a:gd name="T23" fmla="*/ 2147483647 h 878"/>
              <a:gd name="T24" fmla="*/ 2147483647 w 188"/>
              <a:gd name="T25" fmla="*/ 2147483647 h 878"/>
              <a:gd name="T26" fmla="*/ 2147483647 w 188"/>
              <a:gd name="T27" fmla="*/ 2147483647 h 878"/>
              <a:gd name="T28" fmla="*/ 2147483647 w 188"/>
              <a:gd name="T29" fmla="*/ 2147483647 h 878"/>
              <a:gd name="T30" fmla="*/ 2147483647 w 188"/>
              <a:gd name="T31" fmla="*/ 2147483647 h 878"/>
              <a:gd name="T32" fmla="*/ 2147483647 w 188"/>
              <a:gd name="T33" fmla="*/ 2147483647 h 878"/>
              <a:gd name="T34" fmla="*/ 2147483647 w 188"/>
              <a:gd name="T35" fmla="*/ 2147483647 h 878"/>
              <a:gd name="T36" fmla="*/ 2147483647 w 188"/>
              <a:gd name="T37" fmla="*/ 2147483647 h 878"/>
              <a:gd name="T38" fmla="*/ 2147483647 w 188"/>
              <a:gd name="T39" fmla="*/ 2147483647 h 878"/>
              <a:gd name="T40" fmla="*/ 2147483647 w 188"/>
              <a:gd name="T41" fmla="*/ 2147483647 h 878"/>
              <a:gd name="T42" fmla="*/ 2147483647 w 188"/>
              <a:gd name="T43" fmla="*/ 2147483647 h 878"/>
              <a:gd name="T44" fmla="*/ 2147483647 w 188"/>
              <a:gd name="T45" fmla="*/ 2147483647 h 878"/>
              <a:gd name="T46" fmla="*/ 2147483647 w 188"/>
              <a:gd name="T47" fmla="*/ 2147483647 h 878"/>
              <a:gd name="T48" fmla="*/ 2147483647 w 188"/>
              <a:gd name="T49" fmla="*/ 2147483647 h 878"/>
              <a:gd name="T50" fmla="*/ 2147483647 w 188"/>
              <a:gd name="T51" fmla="*/ 2147483647 h 878"/>
              <a:gd name="T52" fmla="*/ 2147483647 w 188"/>
              <a:gd name="T53" fmla="*/ 2147483647 h 878"/>
              <a:gd name="T54" fmla="*/ 2147483647 w 188"/>
              <a:gd name="T55" fmla="*/ 2147483647 h 878"/>
              <a:gd name="T56" fmla="*/ 2147483647 w 188"/>
              <a:gd name="T57" fmla="*/ 2147483647 h 878"/>
              <a:gd name="T58" fmla="*/ 2147483647 w 188"/>
              <a:gd name="T59" fmla="*/ 2147483647 h 878"/>
              <a:gd name="T60" fmla="*/ 2147483647 w 188"/>
              <a:gd name="T61" fmla="*/ 2147483647 h 878"/>
              <a:gd name="T62" fmla="*/ 2147483647 w 188"/>
              <a:gd name="T63" fmla="*/ 2147483647 h 878"/>
              <a:gd name="T64" fmla="*/ 2147483647 w 188"/>
              <a:gd name="T65" fmla="*/ 2147483647 h 878"/>
              <a:gd name="T66" fmla="*/ 2147483647 w 188"/>
              <a:gd name="T67" fmla="*/ 2147483647 h 878"/>
              <a:gd name="T68" fmla="*/ 2147483647 w 188"/>
              <a:gd name="T69" fmla="*/ 0 h 87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88" h="878">
                <a:moveTo>
                  <a:pt x="0" y="877"/>
                </a:moveTo>
                <a:lnTo>
                  <a:pt x="19" y="877"/>
                </a:lnTo>
                <a:lnTo>
                  <a:pt x="37" y="874"/>
                </a:lnTo>
                <a:lnTo>
                  <a:pt x="52" y="870"/>
                </a:lnTo>
                <a:lnTo>
                  <a:pt x="67" y="862"/>
                </a:lnTo>
                <a:lnTo>
                  <a:pt x="78" y="852"/>
                </a:lnTo>
                <a:lnTo>
                  <a:pt x="85" y="841"/>
                </a:lnTo>
                <a:lnTo>
                  <a:pt x="89" y="827"/>
                </a:lnTo>
                <a:lnTo>
                  <a:pt x="92" y="812"/>
                </a:lnTo>
                <a:lnTo>
                  <a:pt x="96" y="521"/>
                </a:lnTo>
                <a:lnTo>
                  <a:pt x="99" y="507"/>
                </a:lnTo>
                <a:lnTo>
                  <a:pt x="103" y="494"/>
                </a:lnTo>
                <a:lnTo>
                  <a:pt x="114" y="481"/>
                </a:lnTo>
                <a:lnTo>
                  <a:pt x="126" y="473"/>
                </a:lnTo>
                <a:lnTo>
                  <a:pt x="138" y="465"/>
                </a:lnTo>
                <a:lnTo>
                  <a:pt x="152" y="459"/>
                </a:lnTo>
                <a:lnTo>
                  <a:pt x="169" y="456"/>
                </a:lnTo>
                <a:lnTo>
                  <a:pt x="187" y="456"/>
                </a:lnTo>
                <a:lnTo>
                  <a:pt x="169" y="453"/>
                </a:lnTo>
                <a:lnTo>
                  <a:pt x="154" y="447"/>
                </a:lnTo>
                <a:lnTo>
                  <a:pt x="138" y="439"/>
                </a:lnTo>
                <a:lnTo>
                  <a:pt x="125" y="428"/>
                </a:lnTo>
                <a:lnTo>
                  <a:pt x="115" y="417"/>
                </a:lnTo>
                <a:lnTo>
                  <a:pt x="105" y="403"/>
                </a:lnTo>
                <a:lnTo>
                  <a:pt x="100" y="389"/>
                </a:lnTo>
                <a:lnTo>
                  <a:pt x="98" y="375"/>
                </a:lnTo>
                <a:lnTo>
                  <a:pt x="103" y="84"/>
                </a:lnTo>
                <a:lnTo>
                  <a:pt x="100" y="68"/>
                </a:lnTo>
                <a:lnTo>
                  <a:pt x="95" y="54"/>
                </a:lnTo>
                <a:lnTo>
                  <a:pt x="87" y="40"/>
                </a:lnTo>
                <a:lnTo>
                  <a:pt x="75" y="27"/>
                </a:lnTo>
                <a:lnTo>
                  <a:pt x="62" y="17"/>
                </a:lnTo>
                <a:lnTo>
                  <a:pt x="46" y="9"/>
                </a:lnTo>
                <a:lnTo>
                  <a:pt x="30" y="5"/>
                </a:lnTo>
                <a:lnTo>
                  <a:pt x="1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C1C8AB09-C5D6-AA40-6462-9AF0E1C9B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29" y="2105814"/>
            <a:ext cx="3179517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 defTabSz="762000">
              <a:spcBef>
                <a:spcPct val="50000"/>
              </a:spcBef>
            </a:pPr>
            <a:r>
              <a:rPr lang="fr-FR" sz="2400" b="1" dirty="0">
                <a:latin typeface="Arial Narrow" pitchFamily="34" charset="0"/>
              </a:rPr>
              <a:t>Réduire les apports</a:t>
            </a:r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430E8A12-51EA-E95C-759B-FAFCD67E52C4}"/>
              </a:ext>
            </a:extLst>
          </p:cNvPr>
          <p:cNvSpPr>
            <a:spLocks/>
          </p:cNvSpPr>
          <p:nvPr/>
        </p:nvSpPr>
        <p:spPr bwMode="auto">
          <a:xfrm>
            <a:off x="6012808" y="1571624"/>
            <a:ext cx="319823" cy="1235075"/>
          </a:xfrm>
          <a:custGeom>
            <a:avLst/>
            <a:gdLst>
              <a:gd name="T0" fmla="*/ 0 w 188"/>
              <a:gd name="T1" fmla="*/ 2147483647 h 878"/>
              <a:gd name="T2" fmla="*/ 2147483647 w 188"/>
              <a:gd name="T3" fmla="*/ 2147483647 h 878"/>
              <a:gd name="T4" fmla="*/ 2147483647 w 188"/>
              <a:gd name="T5" fmla="*/ 2147483647 h 878"/>
              <a:gd name="T6" fmla="*/ 2147483647 w 188"/>
              <a:gd name="T7" fmla="*/ 2147483647 h 878"/>
              <a:gd name="T8" fmla="*/ 2147483647 w 188"/>
              <a:gd name="T9" fmla="*/ 2147483647 h 878"/>
              <a:gd name="T10" fmla="*/ 2147483647 w 188"/>
              <a:gd name="T11" fmla="*/ 2147483647 h 878"/>
              <a:gd name="T12" fmla="*/ 2147483647 w 188"/>
              <a:gd name="T13" fmla="*/ 2147483647 h 878"/>
              <a:gd name="T14" fmla="*/ 2147483647 w 188"/>
              <a:gd name="T15" fmla="*/ 2147483647 h 878"/>
              <a:gd name="T16" fmla="*/ 2147483647 w 188"/>
              <a:gd name="T17" fmla="*/ 2147483647 h 878"/>
              <a:gd name="T18" fmla="*/ 2147483647 w 188"/>
              <a:gd name="T19" fmla="*/ 2147483647 h 878"/>
              <a:gd name="T20" fmla="*/ 2147483647 w 188"/>
              <a:gd name="T21" fmla="*/ 2147483647 h 878"/>
              <a:gd name="T22" fmla="*/ 2147483647 w 188"/>
              <a:gd name="T23" fmla="*/ 2147483647 h 878"/>
              <a:gd name="T24" fmla="*/ 2147483647 w 188"/>
              <a:gd name="T25" fmla="*/ 2147483647 h 878"/>
              <a:gd name="T26" fmla="*/ 2147483647 w 188"/>
              <a:gd name="T27" fmla="*/ 2147483647 h 878"/>
              <a:gd name="T28" fmla="*/ 2147483647 w 188"/>
              <a:gd name="T29" fmla="*/ 2147483647 h 878"/>
              <a:gd name="T30" fmla="*/ 2147483647 w 188"/>
              <a:gd name="T31" fmla="*/ 2147483647 h 878"/>
              <a:gd name="T32" fmla="*/ 2147483647 w 188"/>
              <a:gd name="T33" fmla="*/ 2147483647 h 878"/>
              <a:gd name="T34" fmla="*/ 2147483647 w 188"/>
              <a:gd name="T35" fmla="*/ 2147483647 h 878"/>
              <a:gd name="T36" fmla="*/ 2147483647 w 188"/>
              <a:gd name="T37" fmla="*/ 2147483647 h 878"/>
              <a:gd name="T38" fmla="*/ 2147483647 w 188"/>
              <a:gd name="T39" fmla="*/ 2147483647 h 878"/>
              <a:gd name="T40" fmla="*/ 2147483647 w 188"/>
              <a:gd name="T41" fmla="*/ 2147483647 h 878"/>
              <a:gd name="T42" fmla="*/ 2147483647 w 188"/>
              <a:gd name="T43" fmla="*/ 2147483647 h 878"/>
              <a:gd name="T44" fmla="*/ 2147483647 w 188"/>
              <a:gd name="T45" fmla="*/ 2147483647 h 878"/>
              <a:gd name="T46" fmla="*/ 2147483647 w 188"/>
              <a:gd name="T47" fmla="*/ 2147483647 h 878"/>
              <a:gd name="T48" fmla="*/ 2147483647 w 188"/>
              <a:gd name="T49" fmla="*/ 2147483647 h 878"/>
              <a:gd name="T50" fmla="*/ 2147483647 w 188"/>
              <a:gd name="T51" fmla="*/ 2147483647 h 878"/>
              <a:gd name="T52" fmla="*/ 2147483647 w 188"/>
              <a:gd name="T53" fmla="*/ 2147483647 h 878"/>
              <a:gd name="T54" fmla="*/ 2147483647 w 188"/>
              <a:gd name="T55" fmla="*/ 2147483647 h 878"/>
              <a:gd name="T56" fmla="*/ 2147483647 w 188"/>
              <a:gd name="T57" fmla="*/ 2147483647 h 878"/>
              <a:gd name="T58" fmla="*/ 2147483647 w 188"/>
              <a:gd name="T59" fmla="*/ 2147483647 h 878"/>
              <a:gd name="T60" fmla="*/ 2147483647 w 188"/>
              <a:gd name="T61" fmla="*/ 2147483647 h 878"/>
              <a:gd name="T62" fmla="*/ 2147483647 w 188"/>
              <a:gd name="T63" fmla="*/ 2147483647 h 878"/>
              <a:gd name="T64" fmla="*/ 2147483647 w 188"/>
              <a:gd name="T65" fmla="*/ 2147483647 h 878"/>
              <a:gd name="T66" fmla="*/ 2147483647 w 188"/>
              <a:gd name="T67" fmla="*/ 2147483647 h 878"/>
              <a:gd name="T68" fmla="*/ 2147483647 w 188"/>
              <a:gd name="T69" fmla="*/ 0 h 87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88" h="878">
                <a:moveTo>
                  <a:pt x="0" y="877"/>
                </a:moveTo>
                <a:lnTo>
                  <a:pt x="19" y="877"/>
                </a:lnTo>
                <a:lnTo>
                  <a:pt x="37" y="874"/>
                </a:lnTo>
                <a:lnTo>
                  <a:pt x="52" y="870"/>
                </a:lnTo>
                <a:lnTo>
                  <a:pt x="67" y="862"/>
                </a:lnTo>
                <a:lnTo>
                  <a:pt x="78" y="852"/>
                </a:lnTo>
                <a:lnTo>
                  <a:pt x="85" y="841"/>
                </a:lnTo>
                <a:lnTo>
                  <a:pt x="89" y="827"/>
                </a:lnTo>
                <a:lnTo>
                  <a:pt x="92" y="812"/>
                </a:lnTo>
                <a:lnTo>
                  <a:pt x="96" y="521"/>
                </a:lnTo>
                <a:lnTo>
                  <a:pt x="99" y="507"/>
                </a:lnTo>
                <a:lnTo>
                  <a:pt x="103" y="494"/>
                </a:lnTo>
                <a:lnTo>
                  <a:pt x="114" y="481"/>
                </a:lnTo>
                <a:lnTo>
                  <a:pt x="126" y="473"/>
                </a:lnTo>
                <a:lnTo>
                  <a:pt x="138" y="465"/>
                </a:lnTo>
                <a:lnTo>
                  <a:pt x="152" y="459"/>
                </a:lnTo>
                <a:lnTo>
                  <a:pt x="169" y="456"/>
                </a:lnTo>
                <a:lnTo>
                  <a:pt x="187" y="456"/>
                </a:lnTo>
                <a:lnTo>
                  <a:pt x="169" y="453"/>
                </a:lnTo>
                <a:lnTo>
                  <a:pt x="154" y="447"/>
                </a:lnTo>
                <a:lnTo>
                  <a:pt x="138" y="439"/>
                </a:lnTo>
                <a:lnTo>
                  <a:pt x="125" y="428"/>
                </a:lnTo>
                <a:lnTo>
                  <a:pt x="115" y="417"/>
                </a:lnTo>
                <a:lnTo>
                  <a:pt x="105" y="403"/>
                </a:lnTo>
                <a:lnTo>
                  <a:pt x="100" y="389"/>
                </a:lnTo>
                <a:lnTo>
                  <a:pt x="98" y="375"/>
                </a:lnTo>
                <a:lnTo>
                  <a:pt x="103" y="84"/>
                </a:lnTo>
                <a:lnTo>
                  <a:pt x="100" y="68"/>
                </a:lnTo>
                <a:lnTo>
                  <a:pt x="95" y="54"/>
                </a:lnTo>
                <a:lnTo>
                  <a:pt x="87" y="40"/>
                </a:lnTo>
                <a:lnTo>
                  <a:pt x="75" y="27"/>
                </a:lnTo>
                <a:lnTo>
                  <a:pt x="62" y="17"/>
                </a:lnTo>
                <a:lnTo>
                  <a:pt x="46" y="9"/>
                </a:lnTo>
                <a:lnTo>
                  <a:pt x="30" y="5"/>
                </a:lnTo>
                <a:lnTo>
                  <a:pt x="1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08A6277B-E715-1AC6-6B75-9C29FEB66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436" y="1510188"/>
            <a:ext cx="1321820" cy="520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79" tIns="44445" rIns="90479" bIns="44445">
            <a:spAutoFit/>
          </a:bodyPr>
          <a:lstStyle/>
          <a:p>
            <a:pPr algn="l"/>
            <a:r>
              <a:rPr lang="fr-FR" sz="2800" b="1" u="sng" dirty="0">
                <a:solidFill>
                  <a:srgbClr val="E82100"/>
                </a:solidFill>
                <a:latin typeface="Arial Narrow" pitchFamily="34" charset="0"/>
              </a:rPr>
              <a:t>Conseil</a:t>
            </a:r>
          </a:p>
        </p:txBody>
      </p:sp>
      <p:sp>
        <p:nvSpPr>
          <p:cNvPr id="32" name="Espace réservé du numéro de diapositive 1">
            <a:extLst>
              <a:ext uri="{FF2B5EF4-FFF2-40B4-BE49-F238E27FC236}">
                <a16:creationId xmlns:a16="http://schemas.microsoft.com/office/drawing/2014/main" id="{CDC2E5C1-975A-CB03-745D-E5502457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995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L’analyse d’herbe sur prairie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fr-FR" b="1" dirty="0"/>
          </a:p>
        </p:txBody>
      </p:sp>
      <p:pic>
        <p:nvPicPr>
          <p:cNvPr id="4" name="Picture 36">
            <a:extLst>
              <a:ext uri="{FF2B5EF4-FFF2-40B4-BE49-F238E27FC236}">
                <a16:creationId xmlns:a16="http://schemas.microsoft.com/office/drawing/2014/main" id="{294C316C-2A3A-B390-42F4-ED1D5E7C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" b="4222"/>
          <a:stretch>
            <a:fillRect/>
          </a:stretch>
        </p:blipFill>
        <p:spPr bwMode="auto">
          <a:xfrm>
            <a:off x="2417035" y="1229125"/>
            <a:ext cx="8035812" cy="540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F8D8A92C-64C7-F568-0936-820557E2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762297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Fertilisation P et K : les doses plafonds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5432771-80A8-91B3-E182-F6E7F2D31BD4}"/>
              </a:ext>
            </a:extLst>
          </p:cNvPr>
          <p:cNvGrpSpPr/>
          <p:nvPr/>
        </p:nvGrpSpPr>
        <p:grpSpPr>
          <a:xfrm>
            <a:off x="1988764" y="980048"/>
            <a:ext cx="7886700" cy="5688012"/>
            <a:chOff x="966788" y="836613"/>
            <a:chExt cx="7886700" cy="5688012"/>
          </a:xfrm>
        </p:grpSpPr>
        <p:sp>
          <p:nvSpPr>
            <p:cNvPr id="51" name="Oval 2">
              <a:extLst>
                <a:ext uri="{FF2B5EF4-FFF2-40B4-BE49-F238E27FC236}">
                  <a16:creationId xmlns:a16="http://schemas.microsoft.com/office/drawing/2014/main" id="{E71B3C15-FC71-DE6A-CACF-51447B037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1447800"/>
              <a:ext cx="762000" cy="3581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6A42A16D-49DB-4F99-2F8C-42181F255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1213" y="2865438"/>
              <a:ext cx="5491162" cy="1525587"/>
              <a:chOff x="1311" y="1805"/>
              <a:chExt cx="3459" cy="961"/>
            </a:xfrm>
          </p:grpSpPr>
          <p:sp>
            <p:nvSpPr>
              <p:cNvPr id="148" name="Freeform 4">
                <a:extLst>
                  <a:ext uri="{FF2B5EF4-FFF2-40B4-BE49-F238E27FC236}">
                    <a16:creationId xmlns:a16="http://schemas.microsoft.com/office/drawing/2014/main" id="{D41F037F-6EA3-BE90-F568-91F4F6AE2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9" y="1898"/>
                <a:ext cx="3077" cy="842"/>
              </a:xfrm>
              <a:custGeom>
                <a:avLst/>
                <a:gdLst>
                  <a:gd name="T0" fmla="*/ 0 w 1686"/>
                  <a:gd name="T1" fmla="*/ 2054 h 753"/>
                  <a:gd name="T2" fmla="*/ 126212 w 1686"/>
                  <a:gd name="T3" fmla="*/ 919 h 753"/>
                  <a:gd name="T4" fmla="*/ 252254 w 1686"/>
                  <a:gd name="T5" fmla="*/ 368 h 753"/>
                  <a:gd name="T6" fmla="*/ 378442 w 1686"/>
                  <a:gd name="T7" fmla="*/ 0 h 7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86" h="753">
                    <a:moveTo>
                      <a:pt x="0" y="752"/>
                    </a:moveTo>
                    <a:lnTo>
                      <a:pt x="562" y="336"/>
                    </a:lnTo>
                    <a:lnTo>
                      <a:pt x="1123" y="134"/>
                    </a:lnTo>
                    <a:lnTo>
                      <a:pt x="1685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49" name="Freeform 5">
                <a:extLst>
                  <a:ext uri="{FF2B5EF4-FFF2-40B4-BE49-F238E27FC236}">
                    <a16:creationId xmlns:a16="http://schemas.microsoft.com/office/drawing/2014/main" id="{DCF10E5C-771D-6E5D-C311-2C72F7C254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1" y="2711"/>
                <a:ext cx="78" cy="55"/>
              </a:xfrm>
              <a:custGeom>
                <a:avLst/>
                <a:gdLst>
                  <a:gd name="T0" fmla="*/ 0 w 43"/>
                  <a:gd name="T1" fmla="*/ 135 h 49"/>
                  <a:gd name="T2" fmla="*/ 4459 w 43"/>
                  <a:gd name="T3" fmla="*/ 0 h 49"/>
                  <a:gd name="T4" fmla="*/ 8901 w 43"/>
                  <a:gd name="T5" fmla="*/ 135 h 49"/>
                  <a:gd name="T6" fmla="*/ 0 w 43"/>
                  <a:gd name="T7" fmla="*/ 135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49">
                    <a:moveTo>
                      <a:pt x="0" y="48"/>
                    </a:moveTo>
                    <a:lnTo>
                      <a:pt x="21" y="0"/>
                    </a:lnTo>
                    <a:lnTo>
                      <a:pt x="42" y="48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50" name="Freeform 6">
                <a:extLst>
                  <a:ext uri="{FF2B5EF4-FFF2-40B4-BE49-F238E27FC236}">
                    <a16:creationId xmlns:a16="http://schemas.microsoft.com/office/drawing/2014/main" id="{AB8C2EB7-F38C-026D-05FE-51AF95F32D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35" y="2246"/>
                <a:ext cx="82" cy="58"/>
              </a:xfrm>
              <a:custGeom>
                <a:avLst/>
                <a:gdLst>
                  <a:gd name="T0" fmla="*/ 0 w 45"/>
                  <a:gd name="T1" fmla="*/ 136 h 52"/>
                  <a:gd name="T2" fmla="*/ 4865 w 45"/>
                  <a:gd name="T3" fmla="*/ 0 h 52"/>
                  <a:gd name="T4" fmla="*/ 9749 w 45"/>
                  <a:gd name="T5" fmla="*/ 136 h 52"/>
                  <a:gd name="T6" fmla="*/ 0 w 45"/>
                  <a:gd name="T7" fmla="*/ 136 h 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5" h="52">
                    <a:moveTo>
                      <a:pt x="0" y="51"/>
                    </a:moveTo>
                    <a:lnTo>
                      <a:pt x="22" y="0"/>
                    </a:lnTo>
                    <a:lnTo>
                      <a:pt x="44" y="51"/>
                    </a:lnTo>
                    <a:lnTo>
                      <a:pt x="0" y="51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51" name="Freeform 7">
                <a:extLst>
                  <a:ext uri="{FF2B5EF4-FFF2-40B4-BE49-F238E27FC236}">
                    <a16:creationId xmlns:a16="http://schemas.microsoft.com/office/drawing/2014/main" id="{2375C52B-866F-0FAD-51ED-F607C4BD2D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59" y="2023"/>
                <a:ext cx="78" cy="54"/>
              </a:xfrm>
              <a:custGeom>
                <a:avLst/>
                <a:gdLst>
                  <a:gd name="T0" fmla="*/ 0 w 43"/>
                  <a:gd name="T1" fmla="*/ 140 h 48"/>
                  <a:gd name="T2" fmla="*/ 4459 w 43"/>
                  <a:gd name="T3" fmla="*/ 0 h 48"/>
                  <a:gd name="T4" fmla="*/ 8901 w 43"/>
                  <a:gd name="T5" fmla="*/ 140 h 48"/>
                  <a:gd name="T6" fmla="*/ 0 w 43"/>
                  <a:gd name="T7" fmla="*/ 14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48">
                    <a:moveTo>
                      <a:pt x="0" y="47"/>
                    </a:moveTo>
                    <a:lnTo>
                      <a:pt x="21" y="0"/>
                    </a:lnTo>
                    <a:lnTo>
                      <a:pt x="42" y="47"/>
                    </a:lnTo>
                    <a:lnTo>
                      <a:pt x="0" y="47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52" name="Freeform 8">
                <a:extLst>
                  <a:ext uri="{FF2B5EF4-FFF2-40B4-BE49-F238E27FC236}">
                    <a16:creationId xmlns:a16="http://schemas.microsoft.com/office/drawing/2014/main" id="{67D06C80-CFD3-5DDA-97AE-C9498C37DE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86" y="1872"/>
                <a:ext cx="78" cy="56"/>
              </a:xfrm>
              <a:custGeom>
                <a:avLst/>
                <a:gdLst>
                  <a:gd name="T0" fmla="*/ 0 w 43"/>
                  <a:gd name="T1" fmla="*/ 136 h 50"/>
                  <a:gd name="T2" fmla="*/ 4459 w 43"/>
                  <a:gd name="T3" fmla="*/ 0 h 50"/>
                  <a:gd name="T4" fmla="*/ 8901 w 43"/>
                  <a:gd name="T5" fmla="*/ 136 h 50"/>
                  <a:gd name="T6" fmla="*/ 0 w 43"/>
                  <a:gd name="T7" fmla="*/ 13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0" y="49"/>
                    </a:moveTo>
                    <a:lnTo>
                      <a:pt x="21" y="0"/>
                    </a:lnTo>
                    <a:lnTo>
                      <a:pt x="42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53" name="Rectangle 9">
                <a:extLst>
                  <a:ext uri="{FF2B5EF4-FFF2-40B4-BE49-F238E27FC236}">
                    <a16:creationId xmlns:a16="http://schemas.microsoft.com/office/drawing/2014/main" id="{D6881EE2-AD9A-AD96-DFE0-8942B3DD18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50" y="1805"/>
                <a:ext cx="320" cy="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 bIns="4445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rgbClr val="000000"/>
                    </a:solidFill>
                    <a:latin typeface="Arial" charset="0"/>
                  </a:rPr>
                  <a:t>1990</a:t>
                </a:r>
              </a:p>
            </p:txBody>
          </p:sp>
        </p:grpSp>
        <p:grpSp>
          <p:nvGrpSpPr>
            <p:cNvPr id="53" name="Group 10">
              <a:extLst>
                <a:ext uri="{FF2B5EF4-FFF2-40B4-BE49-F238E27FC236}">
                  <a16:creationId xmlns:a16="http://schemas.microsoft.com/office/drawing/2014/main" id="{A2902B23-74AB-6916-B734-858AF4CC31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1538" y="3498850"/>
              <a:ext cx="5470525" cy="1422400"/>
              <a:chOff x="1349" y="2204"/>
              <a:chExt cx="3446" cy="896"/>
            </a:xfrm>
          </p:grpSpPr>
          <p:sp>
            <p:nvSpPr>
              <p:cNvPr id="143" name="Freeform 11">
                <a:extLst>
                  <a:ext uri="{FF2B5EF4-FFF2-40B4-BE49-F238E27FC236}">
                    <a16:creationId xmlns:a16="http://schemas.microsoft.com/office/drawing/2014/main" id="{CE0FEB74-BB3C-FD7B-B491-3EF3669274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9" y="2368"/>
                <a:ext cx="3077" cy="732"/>
              </a:xfrm>
              <a:custGeom>
                <a:avLst/>
                <a:gdLst>
                  <a:gd name="T0" fmla="*/ 0 w 1686"/>
                  <a:gd name="T1" fmla="*/ 1800 h 654"/>
                  <a:gd name="T2" fmla="*/ 126212 w 1686"/>
                  <a:gd name="T3" fmla="*/ 439 h 654"/>
                  <a:gd name="T4" fmla="*/ 252254 w 1686"/>
                  <a:gd name="T5" fmla="*/ 116 h 654"/>
                  <a:gd name="T6" fmla="*/ 378442 w 1686"/>
                  <a:gd name="T7" fmla="*/ 0 h 6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86" h="654">
                    <a:moveTo>
                      <a:pt x="0" y="653"/>
                    </a:moveTo>
                    <a:lnTo>
                      <a:pt x="562" y="159"/>
                    </a:lnTo>
                    <a:lnTo>
                      <a:pt x="1123" y="42"/>
                    </a:lnTo>
                    <a:lnTo>
                      <a:pt x="1685" y="0"/>
                    </a:lnTo>
                  </a:path>
                </a:pathLst>
              </a:custGeom>
              <a:noFill/>
              <a:ln w="254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/>
              <a:lstStyle/>
              <a:p>
                <a:endParaRPr lang="fr-FR"/>
              </a:p>
            </p:txBody>
          </p:sp>
          <p:sp>
            <p:nvSpPr>
              <p:cNvPr id="144" name="Freeform 12">
                <a:extLst>
                  <a:ext uri="{FF2B5EF4-FFF2-40B4-BE49-F238E27FC236}">
                    <a16:creationId xmlns:a16="http://schemas.microsoft.com/office/drawing/2014/main" id="{CB9FD032-FE81-AD4B-A2D6-8F8C260407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35" y="2517"/>
                <a:ext cx="82" cy="57"/>
              </a:xfrm>
              <a:custGeom>
                <a:avLst/>
                <a:gdLst>
                  <a:gd name="T0" fmla="*/ 0 w 45"/>
                  <a:gd name="T1" fmla="*/ 135 h 51"/>
                  <a:gd name="T2" fmla="*/ 4865 w 45"/>
                  <a:gd name="T3" fmla="*/ 0 h 51"/>
                  <a:gd name="T4" fmla="*/ 9749 w 45"/>
                  <a:gd name="T5" fmla="*/ 135 h 51"/>
                  <a:gd name="T6" fmla="*/ 0 w 45"/>
                  <a:gd name="T7" fmla="*/ 135 h 5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5" h="51">
                    <a:moveTo>
                      <a:pt x="0" y="50"/>
                    </a:moveTo>
                    <a:lnTo>
                      <a:pt x="22" y="0"/>
                    </a:lnTo>
                    <a:lnTo>
                      <a:pt x="44" y="5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800000"/>
              </a:solidFill>
              <a:ln w="127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/>
              <a:lstStyle/>
              <a:p>
                <a:endParaRPr lang="fr-FR"/>
              </a:p>
            </p:txBody>
          </p:sp>
          <p:sp>
            <p:nvSpPr>
              <p:cNvPr id="145" name="Freeform 13">
                <a:extLst>
                  <a:ext uri="{FF2B5EF4-FFF2-40B4-BE49-F238E27FC236}">
                    <a16:creationId xmlns:a16="http://schemas.microsoft.com/office/drawing/2014/main" id="{835158BF-7EA0-FD3E-E33E-30D3299F3E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59" y="2386"/>
                <a:ext cx="78" cy="58"/>
              </a:xfrm>
              <a:custGeom>
                <a:avLst/>
                <a:gdLst>
                  <a:gd name="T0" fmla="*/ 0 w 43"/>
                  <a:gd name="T1" fmla="*/ 136 h 52"/>
                  <a:gd name="T2" fmla="*/ 4459 w 43"/>
                  <a:gd name="T3" fmla="*/ 0 h 52"/>
                  <a:gd name="T4" fmla="*/ 8901 w 43"/>
                  <a:gd name="T5" fmla="*/ 136 h 52"/>
                  <a:gd name="T6" fmla="*/ 0 w 43"/>
                  <a:gd name="T7" fmla="*/ 136 h 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2">
                    <a:moveTo>
                      <a:pt x="0" y="51"/>
                    </a:moveTo>
                    <a:lnTo>
                      <a:pt x="21" y="0"/>
                    </a:lnTo>
                    <a:lnTo>
                      <a:pt x="42" y="51"/>
                    </a:lnTo>
                    <a:lnTo>
                      <a:pt x="0" y="51"/>
                    </a:lnTo>
                  </a:path>
                </a:pathLst>
              </a:custGeom>
              <a:solidFill>
                <a:srgbClr val="800000"/>
              </a:solidFill>
              <a:ln w="127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/>
              <a:lstStyle/>
              <a:p>
                <a:endParaRPr lang="fr-FR"/>
              </a:p>
            </p:txBody>
          </p:sp>
          <p:sp>
            <p:nvSpPr>
              <p:cNvPr id="146" name="Freeform 14">
                <a:extLst>
                  <a:ext uri="{FF2B5EF4-FFF2-40B4-BE49-F238E27FC236}">
                    <a16:creationId xmlns:a16="http://schemas.microsoft.com/office/drawing/2014/main" id="{FBFC6CED-CED6-50C2-B5DE-2792B288D7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86" y="2340"/>
                <a:ext cx="78" cy="57"/>
              </a:xfrm>
              <a:custGeom>
                <a:avLst/>
                <a:gdLst>
                  <a:gd name="T0" fmla="*/ 0 w 43"/>
                  <a:gd name="T1" fmla="*/ 135 h 51"/>
                  <a:gd name="T2" fmla="*/ 4459 w 43"/>
                  <a:gd name="T3" fmla="*/ 0 h 51"/>
                  <a:gd name="T4" fmla="*/ 8901 w 43"/>
                  <a:gd name="T5" fmla="*/ 135 h 51"/>
                  <a:gd name="T6" fmla="*/ 0 w 43"/>
                  <a:gd name="T7" fmla="*/ 135 h 5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1">
                    <a:moveTo>
                      <a:pt x="0" y="50"/>
                    </a:moveTo>
                    <a:lnTo>
                      <a:pt x="21" y="0"/>
                    </a:lnTo>
                    <a:lnTo>
                      <a:pt x="42" y="5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800000"/>
              </a:solidFill>
              <a:ln w="127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/>
              <a:lstStyle/>
              <a:p>
                <a:endParaRPr lang="fr-FR"/>
              </a:p>
            </p:txBody>
          </p:sp>
          <p:sp>
            <p:nvSpPr>
              <p:cNvPr id="147" name="Rectangle 15">
                <a:extLst>
                  <a:ext uri="{FF2B5EF4-FFF2-40B4-BE49-F238E27FC236}">
                    <a16:creationId xmlns:a16="http://schemas.microsoft.com/office/drawing/2014/main" id="{75E17746-65AB-887A-4A45-FDF3EDD14C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75" y="2204"/>
                <a:ext cx="320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 bIns="44450"/>
              <a:lstStyle/>
              <a:p>
                <a:pPr algn="l"/>
                <a:r>
                  <a:rPr lang="fr-FR" sz="1800" b="1">
                    <a:solidFill>
                      <a:srgbClr val="800000"/>
                    </a:solidFill>
                    <a:latin typeface="Arial" charset="0"/>
                  </a:rPr>
                  <a:t>1991</a:t>
                </a:r>
              </a:p>
            </p:txBody>
          </p:sp>
        </p:grpSp>
        <p:grpSp>
          <p:nvGrpSpPr>
            <p:cNvPr id="54" name="Group 16">
              <a:extLst>
                <a:ext uri="{FF2B5EF4-FFF2-40B4-BE49-F238E27FC236}">
                  <a16:creationId xmlns:a16="http://schemas.microsoft.com/office/drawing/2014/main" id="{3196346E-752D-EFF8-0B37-5CB79451C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2325" y="4197350"/>
              <a:ext cx="5534025" cy="749300"/>
              <a:chOff x="1311" y="2644"/>
              <a:chExt cx="3486" cy="472"/>
            </a:xfrm>
          </p:grpSpPr>
          <p:sp>
            <p:nvSpPr>
              <p:cNvPr id="137" name="Freeform 17">
                <a:extLst>
                  <a:ext uri="{FF2B5EF4-FFF2-40B4-BE49-F238E27FC236}">
                    <a16:creationId xmlns:a16="http://schemas.microsoft.com/office/drawing/2014/main" id="{03FF268F-4A0F-0067-C487-C4F7BE1D2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9" y="2775"/>
                <a:ext cx="3077" cy="313"/>
              </a:xfrm>
              <a:custGeom>
                <a:avLst/>
                <a:gdLst>
                  <a:gd name="T0" fmla="*/ 0 w 1686"/>
                  <a:gd name="T1" fmla="*/ 760 h 280"/>
                  <a:gd name="T2" fmla="*/ 126212 w 1686"/>
                  <a:gd name="T3" fmla="*/ 267 h 280"/>
                  <a:gd name="T4" fmla="*/ 252254 w 1686"/>
                  <a:gd name="T5" fmla="*/ 118 h 280"/>
                  <a:gd name="T6" fmla="*/ 378442 w 1686"/>
                  <a:gd name="T7" fmla="*/ 0 h 2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86" h="280">
                    <a:moveTo>
                      <a:pt x="0" y="279"/>
                    </a:moveTo>
                    <a:lnTo>
                      <a:pt x="562" y="98"/>
                    </a:lnTo>
                    <a:lnTo>
                      <a:pt x="1123" y="44"/>
                    </a:lnTo>
                    <a:lnTo>
                      <a:pt x="1685" y="0"/>
                    </a:lnTo>
                  </a:path>
                </a:pathLst>
              </a:custGeom>
              <a:noFill/>
              <a:ln w="254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38" name="Freeform 18">
                <a:extLst>
                  <a:ext uri="{FF2B5EF4-FFF2-40B4-BE49-F238E27FC236}">
                    <a16:creationId xmlns:a16="http://schemas.microsoft.com/office/drawing/2014/main" id="{C3CDEEC6-CC87-0138-2BDF-332608477B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1" y="3059"/>
                <a:ext cx="78" cy="57"/>
              </a:xfrm>
              <a:custGeom>
                <a:avLst/>
                <a:gdLst>
                  <a:gd name="T0" fmla="*/ 0 w 43"/>
                  <a:gd name="T1" fmla="*/ 135 h 51"/>
                  <a:gd name="T2" fmla="*/ 4459 w 43"/>
                  <a:gd name="T3" fmla="*/ 0 h 51"/>
                  <a:gd name="T4" fmla="*/ 8901 w 43"/>
                  <a:gd name="T5" fmla="*/ 135 h 51"/>
                  <a:gd name="T6" fmla="*/ 0 w 43"/>
                  <a:gd name="T7" fmla="*/ 135 h 5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1">
                    <a:moveTo>
                      <a:pt x="0" y="50"/>
                    </a:moveTo>
                    <a:lnTo>
                      <a:pt x="21" y="0"/>
                    </a:lnTo>
                    <a:lnTo>
                      <a:pt x="42" y="5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000080"/>
              </a:solidFill>
              <a:ln w="127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39" name="Freeform 19">
                <a:extLst>
                  <a:ext uri="{FF2B5EF4-FFF2-40B4-BE49-F238E27FC236}">
                    <a16:creationId xmlns:a16="http://schemas.microsoft.com/office/drawing/2014/main" id="{27210C29-69F5-E848-82B0-5EFC1854F1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35" y="2857"/>
                <a:ext cx="82" cy="56"/>
              </a:xfrm>
              <a:custGeom>
                <a:avLst/>
                <a:gdLst>
                  <a:gd name="T0" fmla="*/ 0 w 45"/>
                  <a:gd name="T1" fmla="*/ 136 h 50"/>
                  <a:gd name="T2" fmla="*/ 4865 w 45"/>
                  <a:gd name="T3" fmla="*/ 0 h 50"/>
                  <a:gd name="T4" fmla="*/ 9749 w 45"/>
                  <a:gd name="T5" fmla="*/ 136 h 50"/>
                  <a:gd name="T6" fmla="*/ 0 w 45"/>
                  <a:gd name="T7" fmla="*/ 13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5" h="50">
                    <a:moveTo>
                      <a:pt x="0" y="49"/>
                    </a:moveTo>
                    <a:lnTo>
                      <a:pt x="22" y="0"/>
                    </a:lnTo>
                    <a:lnTo>
                      <a:pt x="44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000080"/>
              </a:solidFill>
              <a:ln w="127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40" name="Freeform 20">
                <a:extLst>
                  <a:ext uri="{FF2B5EF4-FFF2-40B4-BE49-F238E27FC236}">
                    <a16:creationId xmlns:a16="http://schemas.microsoft.com/office/drawing/2014/main" id="{D88351CA-8230-36A0-26CF-F38E49F5AF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59" y="2797"/>
                <a:ext cx="78" cy="56"/>
              </a:xfrm>
              <a:custGeom>
                <a:avLst/>
                <a:gdLst>
                  <a:gd name="T0" fmla="*/ 0 w 43"/>
                  <a:gd name="T1" fmla="*/ 136 h 50"/>
                  <a:gd name="T2" fmla="*/ 4459 w 43"/>
                  <a:gd name="T3" fmla="*/ 0 h 50"/>
                  <a:gd name="T4" fmla="*/ 8901 w 43"/>
                  <a:gd name="T5" fmla="*/ 136 h 50"/>
                  <a:gd name="T6" fmla="*/ 0 w 43"/>
                  <a:gd name="T7" fmla="*/ 13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0" y="49"/>
                    </a:moveTo>
                    <a:lnTo>
                      <a:pt x="21" y="0"/>
                    </a:lnTo>
                    <a:lnTo>
                      <a:pt x="42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000080"/>
              </a:solidFill>
              <a:ln w="127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41" name="Freeform 21">
                <a:extLst>
                  <a:ext uri="{FF2B5EF4-FFF2-40B4-BE49-F238E27FC236}">
                    <a16:creationId xmlns:a16="http://schemas.microsoft.com/office/drawing/2014/main" id="{0F613F7B-678F-A77F-C48A-5A291B55CC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86" y="2748"/>
                <a:ext cx="78" cy="54"/>
              </a:xfrm>
              <a:custGeom>
                <a:avLst/>
                <a:gdLst>
                  <a:gd name="T0" fmla="*/ 0 w 43"/>
                  <a:gd name="T1" fmla="*/ 140 h 48"/>
                  <a:gd name="T2" fmla="*/ 4459 w 43"/>
                  <a:gd name="T3" fmla="*/ 0 h 48"/>
                  <a:gd name="T4" fmla="*/ 8901 w 43"/>
                  <a:gd name="T5" fmla="*/ 140 h 48"/>
                  <a:gd name="T6" fmla="*/ 0 w 43"/>
                  <a:gd name="T7" fmla="*/ 14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48">
                    <a:moveTo>
                      <a:pt x="0" y="47"/>
                    </a:moveTo>
                    <a:lnTo>
                      <a:pt x="21" y="0"/>
                    </a:lnTo>
                    <a:lnTo>
                      <a:pt x="42" y="47"/>
                    </a:lnTo>
                    <a:lnTo>
                      <a:pt x="0" y="47"/>
                    </a:lnTo>
                  </a:path>
                </a:pathLst>
              </a:custGeom>
              <a:solidFill>
                <a:srgbClr val="000080"/>
              </a:solidFill>
              <a:ln w="127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42" name="Rectangle 22">
                <a:extLst>
                  <a:ext uri="{FF2B5EF4-FFF2-40B4-BE49-F238E27FC236}">
                    <a16:creationId xmlns:a16="http://schemas.microsoft.com/office/drawing/2014/main" id="{64A783AF-2DCC-15FB-E2D6-29DAC645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77" y="2644"/>
                <a:ext cx="320" cy="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 bIns="4445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rgbClr val="000080"/>
                    </a:solidFill>
                    <a:latin typeface="Arial" charset="0"/>
                  </a:rPr>
                  <a:t>1992</a:t>
                </a:r>
              </a:p>
            </p:txBody>
          </p:sp>
        </p:grpSp>
        <p:grpSp>
          <p:nvGrpSpPr>
            <p:cNvPr id="55" name="Group 23">
              <a:extLst>
                <a:ext uri="{FF2B5EF4-FFF2-40B4-BE49-F238E27FC236}">
                  <a16:creationId xmlns:a16="http://schemas.microsoft.com/office/drawing/2014/main" id="{CD190F9A-7E9D-EE11-2D20-712892C01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1213" y="3741738"/>
              <a:ext cx="5516562" cy="1241425"/>
              <a:chOff x="1311" y="2357"/>
              <a:chExt cx="3475" cy="782"/>
            </a:xfrm>
          </p:grpSpPr>
          <p:sp>
            <p:nvSpPr>
              <p:cNvPr id="129" name="Freeform 24">
                <a:extLst>
                  <a:ext uri="{FF2B5EF4-FFF2-40B4-BE49-F238E27FC236}">
                    <a16:creationId xmlns:a16="http://schemas.microsoft.com/office/drawing/2014/main" id="{AE945794-75ED-D4EC-57DF-99DAE7FADA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1" y="3069"/>
                <a:ext cx="78" cy="56"/>
              </a:xfrm>
              <a:custGeom>
                <a:avLst/>
                <a:gdLst>
                  <a:gd name="T0" fmla="*/ 0 w 43"/>
                  <a:gd name="T1" fmla="*/ 136 h 50"/>
                  <a:gd name="T2" fmla="*/ 4459 w 43"/>
                  <a:gd name="T3" fmla="*/ 0 h 50"/>
                  <a:gd name="T4" fmla="*/ 8901 w 43"/>
                  <a:gd name="T5" fmla="*/ 136 h 50"/>
                  <a:gd name="T6" fmla="*/ 0 w 43"/>
                  <a:gd name="T7" fmla="*/ 13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0" y="49"/>
                    </a:moveTo>
                    <a:lnTo>
                      <a:pt x="21" y="0"/>
                    </a:lnTo>
                    <a:lnTo>
                      <a:pt x="42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800000"/>
              </a:solidFill>
              <a:ln w="127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grpSp>
            <p:nvGrpSpPr>
              <p:cNvPr id="130" name="Group 25">
                <a:extLst>
                  <a:ext uri="{FF2B5EF4-FFF2-40B4-BE49-F238E27FC236}">
                    <a16:creationId xmlns:a16="http://schemas.microsoft.com/office/drawing/2014/main" id="{C104BA93-6EA7-BC8A-F4E9-07C063C620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1" y="2357"/>
                <a:ext cx="3475" cy="782"/>
                <a:chOff x="1311" y="2357"/>
                <a:chExt cx="3475" cy="782"/>
              </a:xfrm>
            </p:grpSpPr>
            <p:sp>
              <p:nvSpPr>
                <p:cNvPr id="131" name="Freeform 26">
                  <a:extLst>
                    <a:ext uri="{FF2B5EF4-FFF2-40B4-BE49-F238E27FC236}">
                      <a16:creationId xmlns:a16="http://schemas.microsoft.com/office/drawing/2014/main" id="{A4022293-B0EA-FFA2-383E-51FB30F4E2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49" y="2430"/>
                  <a:ext cx="3077" cy="682"/>
                </a:xfrm>
                <a:custGeom>
                  <a:avLst/>
                  <a:gdLst>
                    <a:gd name="T0" fmla="*/ 0 w 1686"/>
                    <a:gd name="T1" fmla="*/ 1684 h 609"/>
                    <a:gd name="T2" fmla="*/ 126212 w 1686"/>
                    <a:gd name="T3" fmla="*/ 352 h 609"/>
                    <a:gd name="T4" fmla="*/ 252254 w 1686"/>
                    <a:gd name="T5" fmla="*/ 132 h 609"/>
                    <a:gd name="T6" fmla="*/ 378442 w 1686"/>
                    <a:gd name="T7" fmla="*/ 0 h 60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686" h="609">
                      <a:moveTo>
                        <a:pt x="0" y="608"/>
                      </a:moveTo>
                      <a:lnTo>
                        <a:pt x="562" y="127"/>
                      </a:lnTo>
                      <a:lnTo>
                        <a:pt x="1123" y="48"/>
                      </a:lnTo>
                      <a:lnTo>
                        <a:pt x="1685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36000" rIns="0"/>
                <a:lstStyle/>
                <a:p>
                  <a:endParaRPr lang="fr-FR"/>
                </a:p>
              </p:txBody>
            </p:sp>
            <p:sp>
              <p:nvSpPr>
                <p:cNvPr id="132" name="Freeform 27">
                  <a:extLst>
                    <a:ext uri="{FF2B5EF4-FFF2-40B4-BE49-F238E27FC236}">
                      <a16:creationId xmlns:a16="http://schemas.microsoft.com/office/drawing/2014/main" id="{2190EA92-9BC2-830E-AA1A-734C50ADDF4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11" y="3084"/>
                  <a:ext cx="78" cy="55"/>
                </a:xfrm>
                <a:custGeom>
                  <a:avLst/>
                  <a:gdLst>
                    <a:gd name="T0" fmla="*/ 0 w 43"/>
                    <a:gd name="T1" fmla="*/ 135 h 49"/>
                    <a:gd name="T2" fmla="*/ 4459 w 43"/>
                    <a:gd name="T3" fmla="*/ 0 h 49"/>
                    <a:gd name="T4" fmla="*/ 8901 w 43"/>
                    <a:gd name="T5" fmla="*/ 135 h 49"/>
                    <a:gd name="T6" fmla="*/ 0 w 43"/>
                    <a:gd name="T7" fmla="*/ 135 h 4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49">
                      <a:moveTo>
                        <a:pt x="0" y="48"/>
                      </a:moveTo>
                      <a:lnTo>
                        <a:pt x="21" y="0"/>
                      </a:lnTo>
                      <a:lnTo>
                        <a:pt x="42" y="48"/>
                      </a:lnTo>
                      <a:lnTo>
                        <a:pt x="0" y="48"/>
                      </a:lnTo>
                    </a:path>
                  </a:pathLst>
                </a:custGeom>
                <a:solidFill>
                  <a:srgbClr val="008000"/>
                </a:solidFill>
                <a:ln w="12700" cap="rnd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36000" rIns="0"/>
                <a:lstStyle/>
                <a:p>
                  <a:endParaRPr lang="fr-FR"/>
                </a:p>
              </p:txBody>
            </p:sp>
            <p:sp>
              <p:nvSpPr>
                <p:cNvPr id="133" name="Freeform 28">
                  <a:extLst>
                    <a:ext uri="{FF2B5EF4-FFF2-40B4-BE49-F238E27FC236}">
                      <a16:creationId xmlns:a16="http://schemas.microsoft.com/office/drawing/2014/main" id="{27BF04F7-BD16-E2D4-4126-A24BD938FC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335" y="2545"/>
                  <a:ext cx="82" cy="54"/>
                </a:xfrm>
                <a:custGeom>
                  <a:avLst/>
                  <a:gdLst>
                    <a:gd name="T0" fmla="*/ 0 w 45"/>
                    <a:gd name="T1" fmla="*/ 116 h 49"/>
                    <a:gd name="T2" fmla="*/ 4865 w 45"/>
                    <a:gd name="T3" fmla="*/ 0 h 49"/>
                    <a:gd name="T4" fmla="*/ 9749 w 45"/>
                    <a:gd name="T5" fmla="*/ 116 h 49"/>
                    <a:gd name="T6" fmla="*/ 0 w 45"/>
                    <a:gd name="T7" fmla="*/ 116 h 4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5" h="49">
                      <a:moveTo>
                        <a:pt x="0" y="48"/>
                      </a:moveTo>
                      <a:lnTo>
                        <a:pt x="22" y="0"/>
                      </a:lnTo>
                      <a:lnTo>
                        <a:pt x="44" y="48"/>
                      </a:lnTo>
                      <a:lnTo>
                        <a:pt x="0" y="48"/>
                      </a:lnTo>
                    </a:path>
                  </a:pathLst>
                </a:custGeom>
                <a:solidFill>
                  <a:srgbClr val="008000"/>
                </a:solidFill>
                <a:ln w="12700" cap="rnd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36000" rIns="0"/>
                <a:lstStyle/>
                <a:p>
                  <a:endParaRPr lang="fr-FR"/>
                </a:p>
              </p:txBody>
            </p:sp>
            <p:sp>
              <p:nvSpPr>
                <p:cNvPr id="134" name="Freeform 29">
                  <a:extLst>
                    <a:ext uri="{FF2B5EF4-FFF2-40B4-BE49-F238E27FC236}">
                      <a16:creationId xmlns:a16="http://schemas.microsoft.com/office/drawing/2014/main" id="{B3560BCD-806A-8570-0DB4-B000BD02FE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59" y="2457"/>
                  <a:ext cx="78" cy="57"/>
                </a:xfrm>
                <a:custGeom>
                  <a:avLst/>
                  <a:gdLst>
                    <a:gd name="T0" fmla="*/ 0 w 43"/>
                    <a:gd name="T1" fmla="*/ 135 h 51"/>
                    <a:gd name="T2" fmla="*/ 4459 w 43"/>
                    <a:gd name="T3" fmla="*/ 0 h 51"/>
                    <a:gd name="T4" fmla="*/ 8901 w 43"/>
                    <a:gd name="T5" fmla="*/ 135 h 51"/>
                    <a:gd name="T6" fmla="*/ 0 w 43"/>
                    <a:gd name="T7" fmla="*/ 135 h 5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51">
                      <a:moveTo>
                        <a:pt x="0" y="50"/>
                      </a:moveTo>
                      <a:lnTo>
                        <a:pt x="21" y="0"/>
                      </a:lnTo>
                      <a:lnTo>
                        <a:pt x="42" y="50"/>
                      </a:lnTo>
                      <a:lnTo>
                        <a:pt x="0" y="50"/>
                      </a:lnTo>
                    </a:path>
                  </a:pathLst>
                </a:custGeom>
                <a:solidFill>
                  <a:srgbClr val="008000"/>
                </a:solidFill>
                <a:ln w="12700" cap="rnd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36000" rIns="0"/>
                <a:lstStyle/>
                <a:p>
                  <a:endParaRPr lang="fr-FR"/>
                </a:p>
              </p:txBody>
            </p:sp>
            <p:sp>
              <p:nvSpPr>
                <p:cNvPr id="135" name="Freeform 30">
                  <a:extLst>
                    <a:ext uri="{FF2B5EF4-FFF2-40B4-BE49-F238E27FC236}">
                      <a16:creationId xmlns:a16="http://schemas.microsoft.com/office/drawing/2014/main" id="{B3DA970B-5D12-8187-82CC-45B78F4660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386" y="2402"/>
                  <a:ext cx="78" cy="56"/>
                </a:xfrm>
                <a:custGeom>
                  <a:avLst/>
                  <a:gdLst>
                    <a:gd name="T0" fmla="*/ 0 w 43"/>
                    <a:gd name="T1" fmla="*/ 136 h 50"/>
                    <a:gd name="T2" fmla="*/ 4459 w 43"/>
                    <a:gd name="T3" fmla="*/ 0 h 50"/>
                    <a:gd name="T4" fmla="*/ 8901 w 43"/>
                    <a:gd name="T5" fmla="*/ 136 h 50"/>
                    <a:gd name="T6" fmla="*/ 0 w 43"/>
                    <a:gd name="T7" fmla="*/ 136 h 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50">
                      <a:moveTo>
                        <a:pt x="0" y="49"/>
                      </a:moveTo>
                      <a:lnTo>
                        <a:pt x="21" y="0"/>
                      </a:lnTo>
                      <a:lnTo>
                        <a:pt x="42" y="49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008000"/>
                </a:solidFill>
                <a:ln w="12700" cap="rnd" cmpd="sng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36000" rIns="0"/>
                <a:lstStyle/>
                <a:p>
                  <a:endParaRPr lang="fr-FR"/>
                </a:p>
              </p:txBody>
            </p:sp>
            <p:sp>
              <p:nvSpPr>
                <p:cNvPr id="136" name="Rectangle 31">
                  <a:extLst>
                    <a:ext uri="{FF2B5EF4-FFF2-40B4-BE49-F238E27FC236}">
                      <a16:creationId xmlns:a16="http://schemas.microsoft.com/office/drawing/2014/main" id="{1F5B457A-9557-BA4F-3F0B-6A73D20BB14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66" y="2357"/>
                  <a:ext cx="320" cy="2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36000" rIns="0" bIns="44450"/>
                <a:lstStyle/>
                <a:p>
                  <a:pPr algn="l"/>
                  <a:r>
                    <a:rPr lang="fr-FR" sz="1800" b="1">
                      <a:solidFill>
                        <a:srgbClr val="008000"/>
                      </a:solidFill>
                      <a:latin typeface="Arial" charset="0"/>
                    </a:rPr>
                    <a:t>1993</a:t>
                  </a:r>
                </a:p>
              </p:txBody>
            </p:sp>
          </p:grpSp>
        </p:grpSp>
        <p:grpSp>
          <p:nvGrpSpPr>
            <p:cNvPr id="56" name="Group 32">
              <a:extLst>
                <a:ext uri="{FF2B5EF4-FFF2-40B4-BE49-F238E27FC236}">
                  <a16:creationId xmlns:a16="http://schemas.microsoft.com/office/drawing/2014/main" id="{37192A30-B7B1-9D9C-4D01-099B5DFEC1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1213" y="3219450"/>
              <a:ext cx="5516562" cy="1949450"/>
              <a:chOff x="1311" y="2028"/>
              <a:chExt cx="3475" cy="1228"/>
            </a:xfrm>
          </p:grpSpPr>
          <p:sp>
            <p:nvSpPr>
              <p:cNvPr id="123" name="Freeform 33">
                <a:extLst>
                  <a:ext uri="{FF2B5EF4-FFF2-40B4-BE49-F238E27FC236}">
                    <a16:creationId xmlns:a16="http://schemas.microsoft.com/office/drawing/2014/main" id="{710F41E2-B08C-2D88-0948-8D86D4ACB9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9" y="2121"/>
                <a:ext cx="3077" cy="1108"/>
              </a:xfrm>
              <a:custGeom>
                <a:avLst/>
                <a:gdLst>
                  <a:gd name="T0" fmla="*/ 0 w 1686"/>
                  <a:gd name="T1" fmla="*/ 2702 h 991"/>
                  <a:gd name="T2" fmla="*/ 126212 w 1686"/>
                  <a:gd name="T3" fmla="*/ 560 h 991"/>
                  <a:gd name="T4" fmla="*/ 252254 w 1686"/>
                  <a:gd name="T5" fmla="*/ 68 h 991"/>
                  <a:gd name="T6" fmla="*/ 378442 w 1686"/>
                  <a:gd name="T7" fmla="*/ 0 h 99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86" h="991">
                    <a:moveTo>
                      <a:pt x="0" y="990"/>
                    </a:moveTo>
                    <a:lnTo>
                      <a:pt x="562" y="206"/>
                    </a:lnTo>
                    <a:lnTo>
                      <a:pt x="1123" y="25"/>
                    </a:lnTo>
                    <a:lnTo>
                      <a:pt x="1685" y="0"/>
                    </a:lnTo>
                  </a:path>
                </a:pathLst>
              </a:custGeom>
              <a:noFill/>
              <a:ln w="254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24" name="Freeform 34">
                <a:extLst>
                  <a:ext uri="{FF2B5EF4-FFF2-40B4-BE49-F238E27FC236}">
                    <a16:creationId xmlns:a16="http://schemas.microsoft.com/office/drawing/2014/main" id="{016755F9-3AF3-6D38-9E64-FCB500F669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1" y="3200"/>
                <a:ext cx="78" cy="56"/>
              </a:xfrm>
              <a:custGeom>
                <a:avLst/>
                <a:gdLst>
                  <a:gd name="T0" fmla="*/ 0 w 43"/>
                  <a:gd name="T1" fmla="*/ 136 h 50"/>
                  <a:gd name="T2" fmla="*/ 4459 w 43"/>
                  <a:gd name="T3" fmla="*/ 0 h 50"/>
                  <a:gd name="T4" fmla="*/ 8901 w 43"/>
                  <a:gd name="T5" fmla="*/ 136 h 50"/>
                  <a:gd name="T6" fmla="*/ 0 w 43"/>
                  <a:gd name="T7" fmla="*/ 13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0" y="49"/>
                    </a:moveTo>
                    <a:lnTo>
                      <a:pt x="21" y="0"/>
                    </a:lnTo>
                    <a:lnTo>
                      <a:pt x="42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800080"/>
              </a:solidFill>
              <a:ln w="127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B1F320E2-9593-4BF0-87A1-4F49194D22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35" y="2325"/>
                <a:ext cx="82" cy="55"/>
              </a:xfrm>
              <a:custGeom>
                <a:avLst/>
                <a:gdLst>
                  <a:gd name="T0" fmla="*/ 0 w 45"/>
                  <a:gd name="T1" fmla="*/ 135 h 49"/>
                  <a:gd name="T2" fmla="*/ 4865 w 45"/>
                  <a:gd name="T3" fmla="*/ 0 h 49"/>
                  <a:gd name="T4" fmla="*/ 9749 w 45"/>
                  <a:gd name="T5" fmla="*/ 135 h 49"/>
                  <a:gd name="T6" fmla="*/ 0 w 45"/>
                  <a:gd name="T7" fmla="*/ 135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5" h="49">
                    <a:moveTo>
                      <a:pt x="0" y="48"/>
                    </a:moveTo>
                    <a:lnTo>
                      <a:pt x="22" y="0"/>
                    </a:lnTo>
                    <a:lnTo>
                      <a:pt x="44" y="48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800080"/>
              </a:solidFill>
              <a:ln w="127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180D78D4-6866-63B5-DA27-0DF022A4A3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59" y="2121"/>
                <a:ext cx="78" cy="55"/>
              </a:xfrm>
              <a:custGeom>
                <a:avLst/>
                <a:gdLst>
                  <a:gd name="T0" fmla="*/ 0 w 43"/>
                  <a:gd name="T1" fmla="*/ 117 h 50"/>
                  <a:gd name="T2" fmla="*/ 4459 w 43"/>
                  <a:gd name="T3" fmla="*/ 0 h 50"/>
                  <a:gd name="T4" fmla="*/ 8901 w 43"/>
                  <a:gd name="T5" fmla="*/ 117 h 50"/>
                  <a:gd name="T6" fmla="*/ 0 w 43"/>
                  <a:gd name="T7" fmla="*/ 117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0" y="49"/>
                    </a:moveTo>
                    <a:lnTo>
                      <a:pt x="21" y="0"/>
                    </a:lnTo>
                    <a:lnTo>
                      <a:pt x="42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800080"/>
              </a:solidFill>
              <a:ln w="127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27" name="Freeform 37">
                <a:extLst>
                  <a:ext uri="{FF2B5EF4-FFF2-40B4-BE49-F238E27FC236}">
                    <a16:creationId xmlns:a16="http://schemas.microsoft.com/office/drawing/2014/main" id="{B8DCAFBF-E8C1-01E9-8FA4-A4DBDEB9F6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86" y="2095"/>
                <a:ext cx="78" cy="56"/>
              </a:xfrm>
              <a:custGeom>
                <a:avLst/>
                <a:gdLst>
                  <a:gd name="T0" fmla="*/ 0 w 43"/>
                  <a:gd name="T1" fmla="*/ 136 h 50"/>
                  <a:gd name="T2" fmla="*/ 4459 w 43"/>
                  <a:gd name="T3" fmla="*/ 0 h 50"/>
                  <a:gd name="T4" fmla="*/ 8901 w 43"/>
                  <a:gd name="T5" fmla="*/ 136 h 50"/>
                  <a:gd name="T6" fmla="*/ 0 w 43"/>
                  <a:gd name="T7" fmla="*/ 13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0" y="49"/>
                    </a:moveTo>
                    <a:lnTo>
                      <a:pt x="21" y="0"/>
                    </a:lnTo>
                    <a:lnTo>
                      <a:pt x="42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800080"/>
              </a:solidFill>
              <a:ln w="127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28" name="Rectangle 38">
                <a:extLst>
                  <a:ext uri="{FF2B5EF4-FFF2-40B4-BE49-F238E27FC236}">
                    <a16:creationId xmlns:a16="http://schemas.microsoft.com/office/drawing/2014/main" id="{B0A2C18E-628C-B59C-13D4-A1D90268EC4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66" y="2028"/>
                <a:ext cx="320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4445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rgbClr val="800080"/>
                    </a:solidFill>
                    <a:latin typeface="Arial" charset="0"/>
                  </a:rPr>
                  <a:t>1994</a:t>
                </a:r>
              </a:p>
            </p:txBody>
          </p:sp>
        </p:grpSp>
        <p:grpSp>
          <p:nvGrpSpPr>
            <p:cNvPr id="57" name="Group 39">
              <a:extLst>
                <a:ext uri="{FF2B5EF4-FFF2-40B4-BE49-F238E27FC236}">
                  <a16:creationId xmlns:a16="http://schemas.microsoft.com/office/drawing/2014/main" id="{E1363247-8BD4-38BD-D2ED-EA00D354B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1213" y="2695575"/>
              <a:ext cx="5487987" cy="2544763"/>
              <a:chOff x="1311" y="1698"/>
              <a:chExt cx="3457" cy="1603"/>
            </a:xfrm>
          </p:grpSpPr>
          <p:sp>
            <p:nvSpPr>
              <p:cNvPr id="117" name="Freeform 40">
                <a:extLst>
                  <a:ext uri="{FF2B5EF4-FFF2-40B4-BE49-F238E27FC236}">
                    <a16:creationId xmlns:a16="http://schemas.microsoft.com/office/drawing/2014/main" id="{097A782A-A95E-532F-4F70-2943238312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9" y="1856"/>
                <a:ext cx="3077" cy="1417"/>
              </a:xfrm>
              <a:custGeom>
                <a:avLst/>
                <a:gdLst>
                  <a:gd name="T0" fmla="*/ 0 w 1686"/>
                  <a:gd name="T1" fmla="*/ 3489 h 1266"/>
                  <a:gd name="T2" fmla="*/ 126212 w 1686"/>
                  <a:gd name="T3" fmla="*/ 826 h 1266"/>
                  <a:gd name="T4" fmla="*/ 252254 w 1686"/>
                  <a:gd name="T5" fmla="*/ 1 h 1266"/>
                  <a:gd name="T6" fmla="*/ 378442 w 1686"/>
                  <a:gd name="T7" fmla="*/ 0 h 12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86" h="1266">
                    <a:moveTo>
                      <a:pt x="0" y="1265"/>
                    </a:moveTo>
                    <a:lnTo>
                      <a:pt x="562" y="299"/>
                    </a:lnTo>
                    <a:lnTo>
                      <a:pt x="1123" y="1"/>
                    </a:lnTo>
                    <a:lnTo>
                      <a:pt x="1685" y="0"/>
                    </a:lnTo>
                  </a:path>
                </a:pathLst>
              </a:custGeom>
              <a:noFill/>
              <a:ln w="254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18" name="Freeform 41">
                <a:extLst>
                  <a:ext uri="{FF2B5EF4-FFF2-40B4-BE49-F238E27FC236}">
                    <a16:creationId xmlns:a16="http://schemas.microsoft.com/office/drawing/2014/main" id="{7E3B5C13-BF18-A08E-C152-9F3DC5805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1" y="3245"/>
                <a:ext cx="78" cy="56"/>
              </a:xfrm>
              <a:custGeom>
                <a:avLst/>
                <a:gdLst>
                  <a:gd name="T0" fmla="*/ 0 w 43"/>
                  <a:gd name="T1" fmla="*/ 136 h 50"/>
                  <a:gd name="T2" fmla="*/ 4459 w 43"/>
                  <a:gd name="T3" fmla="*/ 0 h 50"/>
                  <a:gd name="T4" fmla="*/ 8901 w 43"/>
                  <a:gd name="T5" fmla="*/ 136 h 50"/>
                  <a:gd name="T6" fmla="*/ 0 w 43"/>
                  <a:gd name="T7" fmla="*/ 13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0" y="49"/>
                    </a:moveTo>
                    <a:lnTo>
                      <a:pt x="21" y="0"/>
                    </a:lnTo>
                    <a:lnTo>
                      <a:pt x="42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804000"/>
              </a:solidFill>
              <a:ln w="127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19" name="Freeform 42">
                <a:extLst>
                  <a:ext uri="{FF2B5EF4-FFF2-40B4-BE49-F238E27FC236}">
                    <a16:creationId xmlns:a16="http://schemas.microsoft.com/office/drawing/2014/main" id="{FE3ECB6E-D282-DFEC-4E2F-D82FDAEB7E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35" y="2163"/>
                <a:ext cx="82" cy="56"/>
              </a:xfrm>
              <a:custGeom>
                <a:avLst/>
                <a:gdLst>
                  <a:gd name="T0" fmla="*/ 0 w 45"/>
                  <a:gd name="T1" fmla="*/ 136 h 50"/>
                  <a:gd name="T2" fmla="*/ 4865 w 45"/>
                  <a:gd name="T3" fmla="*/ 0 h 50"/>
                  <a:gd name="T4" fmla="*/ 9749 w 45"/>
                  <a:gd name="T5" fmla="*/ 136 h 50"/>
                  <a:gd name="T6" fmla="*/ 0 w 45"/>
                  <a:gd name="T7" fmla="*/ 13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5" h="50">
                    <a:moveTo>
                      <a:pt x="0" y="49"/>
                    </a:moveTo>
                    <a:lnTo>
                      <a:pt x="22" y="0"/>
                    </a:lnTo>
                    <a:lnTo>
                      <a:pt x="44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804000"/>
              </a:solidFill>
              <a:ln w="127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20" name="Freeform 43">
                <a:extLst>
                  <a:ext uri="{FF2B5EF4-FFF2-40B4-BE49-F238E27FC236}">
                    <a16:creationId xmlns:a16="http://schemas.microsoft.com/office/drawing/2014/main" id="{C7593287-FDD6-F7FB-0E3E-C851C6385A5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59" y="1830"/>
                <a:ext cx="78" cy="56"/>
              </a:xfrm>
              <a:custGeom>
                <a:avLst/>
                <a:gdLst>
                  <a:gd name="T0" fmla="*/ 0 w 43"/>
                  <a:gd name="T1" fmla="*/ 136 h 50"/>
                  <a:gd name="T2" fmla="*/ 4459 w 43"/>
                  <a:gd name="T3" fmla="*/ 0 h 50"/>
                  <a:gd name="T4" fmla="*/ 8901 w 43"/>
                  <a:gd name="T5" fmla="*/ 136 h 50"/>
                  <a:gd name="T6" fmla="*/ 0 w 43"/>
                  <a:gd name="T7" fmla="*/ 13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0" y="49"/>
                    </a:moveTo>
                    <a:lnTo>
                      <a:pt x="21" y="0"/>
                    </a:lnTo>
                    <a:lnTo>
                      <a:pt x="42" y="49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804000"/>
              </a:solidFill>
              <a:ln w="127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21" name="Freeform 44">
                <a:extLst>
                  <a:ext uri="{FF2B5EF4-FFF2-40B4-BE49-F238E27FC236}">
                    <a16:creationId xmlns:a16="http://schemas.microsoft.com/office/drawing/2014/main" id="{F7F59784-F850-5A2B-3A15-B7369567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86" y="1828"/>
                <a:ext cx="78" cy="55"/>
              </a:xfrm>
              <a:custGeom>
                <a:avLst/>
                <a:gdLst>
                  <a:gd name="T0" fmla="*/ 0 w 43"/>
                  <a:gd name="T1" fmla="*/ 135 h 49"/>
                  <a:gd name="T2" fmla="*/ 4459 w 43"/>
                  <a:gd name="T3" fmla="*/ 0 h 49"/>
                  <a:gd name="T4" fmla="*/ 8901 w 43"/>
                  <a:gd name="T5" fmla="*/ 135 h 49"/>
                  <a:gd name="T6" fmla="*/ 0 w 43"/>
                  <a:gd name="T7" fmla="*/ 135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" h="49">
                    <a:moveTo>
                      <a:pt x="0" y="48"/>
                    </a:moveTo>
                    <a:lnTo>
                      <a:pt x="21" y="0"/>
                    </a:lnTo>
                    <a:lnTo>
                      <a:pt x="42" y="48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804000"/>
              </a:solidFill>
              <a:ln w="127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22" name="Rectangle 45">
                <a:extLst>
                  <a:ext uri="{FF2B5EF4-FFF2-40B4-BE49-F238E27FC236}">
                    <a16:creationId xmlns:a16="http://schemas.microsoft.com/office/drawing/2014/main" id="{BBD519E6-BF6D-8892-250F-339AE88BE0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48" y="1698"/>
                <a:ext cx="320" cy="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 bIns="4445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rgbClr val="804000"/>
                    </a:solidFill>
                    <a:latin typeface="Arial" charset="0"/>
                  </a:rPr>
                  <a:t>1995</a:t>
                </a:r>
              </a:p>
            </p:txBody>
          </p:sp>
        </p:grpSp>
        <p:grpSp>
          <p:nvGrpSpPr>
            <p:cNvPr id="58" name="Group 46">
              <a:extLst>
                <a:ext uri="{FF2B5EF4-FFF2-40B4-BE49-F238E27FC236}">
                  <a16:creationId xmlns:a16="http://schemas.microsoft.com/office/drawing/2014/main" id="{EC438ED6-BE2D-DCEA-7F06-E1D9943EE0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1213" y="2303463"/>
              <a:ext cx="5534025" cy="3067050"/>
              <a:chOff x="1311" y="1451"/>
              <a:chExt cx="3486" cy="1932"/>
            </a:xfrm>
          </p:grpSpPr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2E29C404-5D1D-71A7-19B2-D8E120B950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9" y="1605"/>
                <a:ext cx="3077" cy="1749"/>
              </a:xfrm>
              <a:custGeom>
                <a:avLst/>
                <a:gdLst>
                  <a:gd name="T0" fmla="*/ 0 w 1686"/>
                  <a:gd name="T1" fmla="*/ 4296 h 1563"/>
                  <a:gd name="T2" fmla="*/ 126212 w 1686"/>
                  <a:gd name="T3" fmla="*/ 1263 h 1563"/>
                  <a:gd name="T4" fmla="*/ 252254 w 1686"/>
                  <a:gd name="T5" fmla="*/ 209 h 1563"/>
                  <a:gd name="T6" fmla="*/ 378442 w 1686"/>
                  <a:gd name="T7" fmla="*/ 0 h 15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86" h="1563">
                    <a:moveTo>
                      <a:pt x="0" y="1562"/>
                    </a:moveTo>
                    <a:lnTo>
                      <a:pt x="562" y="459"/>
                    </a:lnTo>
                    <a:lnTo>
                      <a:pt x="1123" y="76"/>
                    </a:lnTo>
                    <a:lnTo>
                      <a:pt x="1685" y="0"/>
                    </a:lnTo>
                  </a:path>
                </a:pathLst>
              </a:custGeom>
              <a:noFill/>
              <a:ln w="12700" cap="rnd" cmpd="sng">
                <a:solidFill>
                  <a:srgbClr val="BF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3A03BD92-0B46-74B2-D26F-A8D721D3D4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1" y="3325"/>
                <a:ext cx="78" cy="58"/>
              </a:xfrm>
              <a:custGeom>
                <a:avLst/>
                <a:gdLst>
                  <a:gd name="T0" fmla="*/ 0 w 43"/>
                  <a:gd name="T1" fmla="*/ 0 h 52"/>
                  <a:gd name="T2" fmla="*/ 0 w 43"/>
                  <a:gd name="T3" fmla="*/ 136 h 52"/>
                  <a:gd name="T4" fmla="*/ 8901 w 43"/>
                  <a:gd name="T5" fmla="*/ 136 h 52"/>
                  <a:gd name="T6" fmla="*/ 8901 w 43"/>
                  <a:gd name="T7" fmla="*/ 0 h 52"/>
                  <a:gd name="T8" fmla="*/ 0 w 43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52">
                    <a:moveTo>
                      <a:pt x="0" y="0"/>
                    </a:moveTo>
                    <a:lnTo>
                      <a:pt x="0" y="51"/>
                    </a:lnTo>
                    <a:lnTo>
                      <a:pt x="42" y="51"/>
                    </a:lnTo>
                    <a:lnTo>
                      <a:pt x="4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FBF00"/>
              </a:solidFill>
              <a:ln w="12700" cap="rnd" cmpd="sng">
                <a:solidFill>
                  <a:srgbClr val="BF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8479A34F-0F5D-7B23-88FC-431B99CE8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35" y="2091"/>
                <a:ext cx="82" cy="54"/>
              </a:xfrm>
              <a:custGeom>
                <a:avLst/>
                <a:gdLst>
                  <a:gd name="T0" fmla="*/ 0 w 45"/>
                  <a:gd name="T1" fmla="*/ 0 h 48"/>
                  <a:gd name="T2" fmla="*/ 0 w 45"/>
                  <a:gd name="T3" fmla="*/ 140 h 48"/>
                  <a:gd name="T4" fmla="*/ 9749 w 45"/>
                  <a:gd name="T5" fmla="*/ 140 h 48"/>
                  <a:gd name="T6" fmla="*/ 9749 w 45"/>
                  <a:gd name="T7" fmla="*/ 0 h 48"/>
                  <a:gd name="T8" fmla="*/ 0 w 45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" h="48">
                    <a:moveTo>
                      <a:pt x="0" y="0"/>
                    </a:moveTo>
                    <a:lnTo>
                      <a:pt x="0" y="47"/>
                    </a:lnTo>
                    <a:lnTo>
                      <a:pt x="44" y="47"/>
                    </a:lnTo>
                    <a:lnTo>
                      <a:pt x="4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FBF00"/>
              </a:solidFill>
              <a:ln w="12700" cap="rnd" cmpd="sng">
                <a:solidFill>
                  <a:srgbClr val="BF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9D79C0D-1EC8-BC2F-BB18-65B902EC63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59" y="1665"/>
                <a:ext cx="78" cy="55"/>
              </a:xfrm>
              <a:custGeom>
                <a:avLst/>
                <a:gdLst>
                  <a:gd name="T0" fmla="*/ 0 w 43"/>
                  <a:gd name="T1" fmla="*/ 0 h 49"/>
                  <a:gd name="T2" fmla="*/ 0 w 43"/>
                  <a:gd name="T3" fmla="*/ 135 h 49"/>
                  <a:gd name="T4" fmla="*/ 8901 w 43"/>
                  <a:gd name="T5" fmla="*/ 135 h 49"/>
                  <a:gd name="T6" fmla="*/ 8901 w 43"/>
                  <a:gd name="T7" fmla="*/ 0 h 49"/>
                  <a:gd name="T8" fmla="*/ 0 w 43"/>
                  <a:gd name="T9" fmla="*/ 0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49">
                    <a:moveTo>
                      <a:pt x="0" y="0"/>
                    </a:moveTo>
                    <a:lnTo>
                      <a:pt x="0" y="48"/>
                    </a:lnTo>
                    <a:lnTo>
                      <a:pt x="42" y="48"/>
                    </a:lnTo>
                    <a:lnTo>
                      <a:pt x="4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FBF00"/>
              </a:solidFill>
              <a:ln w="12700" cap="rnd" cmpd="sng">
                <a:solidFill>
                  <a:srgbClr val="BF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7B348F58-DB6E-4980-0A56-69AEC033EF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86" y="1580"/>
                <a:ext cx="78" cy="54"/>
              </a:xfrm>
              <a:custGeom>
                <a:avLst/>
                <a:gdLst>
                  <a:gd name="T0" fmla="*/ 0 w 43"/>
                  <a:gd name="T1" fmla="*/ 0 h 48"/>
                  <a:gd name="T2" fmla="*/ 0 w 43"/>
                  <a:gd name="T3" fmla="*/ 140 h 48"/>
                  <a:gd name="T4" fmla="*/ 8901 w 43"/>
                  <a:gd name="T5" fmla="*/ 140 h 48"/>
                  <a:gd name="T6" fmla="*/ 8901 w 43"/>
                  <a:gd name="T7" fmla="*/ 0 h 48"/>
                  <a:gd name="T8" fmla="*/ 0 w 43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48">
                    <a:moveTo>
                      <a:pt x="0" y="0"/>
                    </a:moveTo>
                    <a:lnTo>
                      <a:pt x="0" y="47"/>
                    </a:lnTo>
                    <a:lnTo>
                      <a:pt x="42" y="47"/>
                    </a:lnTo>
                    <a:lnTo>
                      <a:pt x="4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FBF00"/>
              </a:solidFill>
              <a:ln w="12700" cap="rnd" cmpd="sng">
                <a:solidFill>
                  <a:srgbClr val="BF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116" name="Rectangle 52">
                <a:extLst>
                  <a:ext uri="{FF2B5EF4-FFF2-40B4-BE49-F238E27FC236}">
                    <a16:creationId xmlns:a16="http://schemas.microsoft.com/office/drawing/2014/main" id="{7B5E5BC2-E0A9-96A7-8397-D917D755E1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77" y="1451"/>
                <a:ext cx="320" cy="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 bIns="4445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rgbClr val="C0C000"/>
                    </a:solidFill>
                    <a:latin typeface="Arial" charset="0"/>
                  </a:rPr>
                  <a:t>1996</a:t>
                </a:r>
              </a:p>
            </p:txBody>
          </p:sp>
        </p:grpSp>
        <p:grpSp>
          <p:nvGrpSpPr>
            <p:cNvPr id="59" name="Group 53">
              <a:extLst>
                <a:ext uri="{FF2B5EF4-FFF2-40B4-BE49-F238E27FC236}">
                  <a16:creationId xmlns:a16="http://schemas.microsoft.com/office/drawing/2014/main" id="{261DE5C3-F6CE-5D13-EB0F-8DE0D15A6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1213" y="1427163"/>
              <a:ext cx="5534025" cy="3783012"/>
              <a:chOff x="1311" y="899"/>
              <a:chExt cx="3486" cy="2383"/>
            </a:xfrm>
          </p:grpSpPr>
          <p:sp>
            <p:nvSpPr>
              <p:cNvPr id="105" name="Freeform 54">
                <a:extLst>
                  <a:ext uri="{FF2B5EF4-FFF2-40B4-BE49-F238E27FC236}">
                    <a16:creationId xmlns:a16="http://schemas.microsoft.com/office/drawing/2014/main" id="{614279F5-7DD9-E71E-270C-F4B7258B5C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9" y="1025"/>
                <a:ext cx="3077" cy="2229"/>
              </a:xfrm>
              <a:custGeom>
                <a:avLst/>
                <a:gdLst>
                  <a:gd name="T0" fmla="*/ 0 w 1686"/>
                  <a:gd name="T1" fmla="*/ 5476 h 1992"/>
                  <a:gd name="T2" fmla="*/ 126212 w 1686"/>
                  <a:gd name="T3" fmla="*/ 1797 h 1992"/>
                  <a:gd name="T4" fmla="*/ 252254 w 1686"/>
                  <a:gd name="T5" fmla="*/ 344 h 1992"/>
                  <a:gd name="T6" fmla="*/ 378442 w 1686"/>
                  <a:gd name="T7" fmla="*/ 0 h 199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86" h="1992">
                    <a:moveTo>
                      <a:pt x="0" y="1991"/>
                    </a:moveTo>
                    <a:lnTo>
                      <a:pt x="562" y="653"/>
                    </a:lnTo>
                    <a:lnTo>
                      <a:pt x="1123" y="124"/>
                    </a:lnTo>
                    <a:lnTo>
                      <a:pt x="1685" y="0"/>
                    </a:lnTo>
                  </a:path>
                </a:pathLst>
              </a:custGeom>
              <a:noFill/>
              <a:ln w="12700" cap="rnd" cmpd="sng">
                <a:solidFill>
                  <a:srgbClr val="00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/>
              <a:lstStyle/>
              <a:p>
                <a:endParaRPr lang="fr-FR"/>
              </a:p>
            </p:txBody>
          </p:sp>
          <p:sp>
            <p:nvSpPr>
              <p:cNvPr id="106" name="Freeform 55">
                <a:extLst>
                  <a:ext uri="{FF2B5EF4-FFF2-40B4-BE49-F238E27FC236}">
                    <a16:creationId xmlns:a16="http://schemas.microsoft.com/office/drawing/2014/main" id="{5653C6C9-A7D8-A2E0-DECB-12690A46F0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1" y="3225"/>
                <a:ext cx="78" cy="57"/>
              </a:xfrm>
              <a:custGeom>
                <a:avLst/>
                <a:gdLst>
                  <a:gd name="T0" fmla="*/ 0 w 43"/>
                  <a:gd name="T1" fmla="*/ 0 h 51"/>
                  <a:gd name="T2" fmla="*/ 0 w 43"/>
                  <a:gd name="T3" fmla="*/ 135 h 51"/>
                  <a:gd name="T4" fmla="*/ 8901 w 43"/>
                  <a:gd name="T5" fmla="*/ 135 h 51"/>
                  <a:gd name="T6" fmla="*/ 8901 w 43"/>
                  <a:gd name="T7" fmla="*/ 0 h 51"/>
                  <a:gd name="T8" fmla="*/ 0 w 43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51">
                    <a:moveTo>
                      <a:pt x="0" y="0"/>
                    </a:moveTo>
                    <a:lnTo>
                      <a:pt x="0" y="50"/>
                    </a:lnTo>
                    <a:lnTo>
                      <a:pt x="42" y="50"/>
                    </a:lnTo>
                    <a:lnTo>
                      <a:pt x="4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BF00"/>
              </a:solidFill>
              <a:ln w="12700" cap="rnd" cmpd="sng">
                <a:solidFill>
                  <a:srgbClr val="00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/>
              <a:lstStyle/>
              <a:p>
                <a:endParaRPr lang="fr-FR"/>
              </a:p>
            </p:txBody>
          </p:sp>
          <p:sp>
            <p:nvSpPr>
              <p:cNvPr id="107" name="Freeform 56">
                <a:extLst>
                  <a:ext uri="{FF2B5EF4-FFF2-40B4-BE49-F238E27FC236}">
                    <a16:creationId xmlns:a16="http://schemas.microsoft.com/office/drawing/2014/main" id="{90D9C1BF-DA84-8CD8-74F8-454B778258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35" y="1728"/>
                <a:ext cx="82" cy="56"/>
              </a:xfrm>
              <a:custGeom>
                <a:avLst/>
                <a:gdLst>
                  <a:gd name="T0" fmla="*/ 0 w 45"/>
                  <a:gd name="T1" fmla="*/ 0 h 50"/>
                  <a:gd name="T2" fmla="*/ 0 w 45"/>
                  <a:gd name="T3" fmla="*/ 136 h 50"/>
                  <a:gd name="T4" fmla="*/ 9749 w 45"/>
                  <a:gd name="T5" fmla="*/ 136 h 50"/>
                  <a:gd name="T6" fmla="*/ 9749 w 45"/>
                  <a:gd name="T7" fmla="*/ 0 h 50"/>
                  <a:gd name="T8" fmla="*/ 0 w 45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" h="50">
                    <a:moveTo>
                      <a:pt x="0" y="0"/>
                    </a:moveTo>
                    <a:lnTo>
                      <a:pt x="0" y="49"/>
                    </a:lnTo>
                    <a:lnTo>
                      <a:pt x="44" y="49"/>
                    </a:lnTo>
                    <a:lnTo>
                      <a:pt x="4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BF00"/>
              </a:solidFill>
              <a:ln w="12700" cap="rnd" cmpd="sng">
                <a:solidFill>
                  <a:srgbClr val="00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/>
              <a:lstStyle/>
              <a:p>
                <a:endParaRPr lang="fr-FR"/>
              </a:p>
            </p:txBody>
          </p:sp>
          <p:sp>
            <p:nvSpPr>
              <p:cNvPr id="108" name="Freeform 57">
                <a:extLst>
                  <a:ext uri="{FF2B5EF4-FFF2-40B4-BE49-F238E27FC236}">
                    <a16:creationId xmlns:a16="http://schemas.microsoft.com/office/drawing/2014/main" id="{334BFB28-A7CC-372D-67A8-E03D9487E0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59" y="1137"/>
                <a:ext cx="78" cy="56"/>
              </a:xfrm>
              <a:custGeom>
                <a:avLst/>
                <a:gdLst>
                  <a:gd name="T0" fmla="*/ 0 w 43"/>
                  <a:gd name="T1" fmla="*/ 0 h 50"/>
                  <a:gd name="T2" fmla="*/ 0 w 43"/>
                  <a:gd name="T3" fmla="*/ 136 h 50"/>
                  <a:gd name="T4" fmla="*/ 8901 w 43"/>
                  <a:gd name="T5" fmla="*/ 136 h 50"/>
                  <a:gd name="T6" fmla="*/ 8901 w 43"/>
                  <a:gd name="T7" fmla="*/ 0 h 50"/>
                  <a:gd name="T8" fmla="*/ 0 w 43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50">
                    <a:moveTo>
                      <a:pt x="0" y="0"/>
                    </a:moveTo>
                    <a:lnTo>
                      <a:pt x="0" y="49"/>
                    </a:lnTo>
                    <a:lnTo>
                      <a:pt x="42" y="49"/>
                    </a:lnTo>
                    <a:lnTo>
                      <a:pt x="4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BF00"/>
              </a:solidFill>
              <a:ln w="12700" cap="rnd" cmpd="sng">
                <a:solidFill>
                  <a:srgbClr val="00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/>
              <a:lstStyle/>
              <a:p>
                <a:endParaRPr lang="fr-FR"/>
              </a:p>
            </p:txBody>
          </p:sp>
          <p:sp>
            <p:nvSpPr>
              <p:cNvPr id="109" name="Freeform 58">
                <a:extLst>
                  <a:ext uri="{FF2B5EF4-FFF2-40B4-BE49-F238E27FC236}">
                    <a16:creationId xmlns:a16="http://schemas.microsoft.com/office/drawing/2014/main" id="{C482148F-055C-747E-A5AB-9D2B1D63BC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86" y="997"/>
                <a:ext cx="78" cy="56"/>
              </a:xfrm>
              <a:custGeom>
                <a:avLst/>
                <a:gdLst>
                  <a:gd name="T0" fmla="*/ 0 w 43"/>
                  <a:gd name="T1" fmla="*/ 0 h 50"/>
                  <a:gd name="T2" fmla="*/ 0 w 43"/>
                  <a:gd name="T3" fmla="*/ 136 h 50"/>
                  <a:gd name="T4" fmla="*/ 8901 w 43"/>
                  <a:gd name="T5" fmla="*/ 136 h 50"/>
                  <a:gd name="T6" fmla="*/ 8901 w 43"/>
                  <a:gd name="T7" fmla="*/ 0 h 50"/>
                  <a:gd name="T8" fmla="*/ 0 w 43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50">
                    <a:moveTo>
                      <a:pt x="0" y="0"/>
                    </a:moveTo>
                    <a:lnTo>
                      <a:pt x="0" y="49"/>
                    </a:lnTo>
                    <a:lnTo>
                      <a:pt x="42" y="49"/>
                    </a:lnTo>
                    <a:lnTo>
                      <a:pt x="4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BF00"/>
              </a:solidFill>
              <a:ln w="12700" cap="rnd" cmpd="sng">
                <a:solidFill>
                  <a:srgbClr val="00B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/>
              <a:lstStyle/>
              <a:p>
                <a:endParaRPr lang="fr-FR"/>
              </a:p>
            </p:txBody>
          </p:sp>
          <p:sp>
            <p:nvSpPr>
              <p:cNvPr id="110" name="Rectangle 59">
                <a:extLst>
                  <a:ext uri="{FF2B5EF4-FFF2-40B4-BE49-F238E27FC236}">
                    <a16:creationId xmlns:a16="http://schemas.microsoft.com/office/drawing/2014/main" id="{D521368A-EDE9-FAA6-6ECD-8664990FE1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77" y="899"/>
                <a:ext cx="320" cy="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72000" rIns="0" bIns="4445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chemeClr val="accent2"/>
                    </a:solidFill>
                    <a:latin typeface="Arial" charset="0"/>
                  </a:rPr>
                  <a:t>1997</a:t>
                </a:r>
                <a:endParaRPr lang="fr-FR" sz="1800" b="1">
                  <a:solidFill>
                    <a:srgbClr val="00FF00"/>
                  </a:solidFill>
                  <a:latin typeface="Arial" charset="0"/>
                </a:endParaRPr>
              </a:p>
            </p:txBody>
          </p:sp>
        </p:grpSp>
        <p:grpSp>
          <p:nvGrpSpPr>
            <p:cNvPr id="60" name="Group 60">
              <a:extLst>
                <a:ext uri="{FF2B5EF4-FFF2-40B4-BE49-F238E27FC236}">
                  <a16:creationId xmlns:a16="http://schemas.microsoft.com/office/drawing/2014/main" id="{DC67DD8C-16DC-A7A9-CAC1-CC8F805A32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788" y="1311275"/>
              <a:ext cx="6918325" cy="5213350"/>
              <a:chOff x="602" y="699"/>
              <a:chExt cx="4358" cy="3284"/>
            </a:xfrm>
          </p:grpSpPr>
          <p:grpSp>
            <p:nvGrpSpPr>
              <p:cNvPr id="65" name="Group 61">
                <a:extLst>
                  <a:ext uri="{FF2B5EF4-FFF2-40B4-BE49-F238E27FC236}">
                    <a16:creationId xmlns:a16="http://schemas.microsoft.com/office/drawing/2014/main" id="{8F700B32-B030-D973-A98E-598C779B3D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2" y="699"/>
                <a:ext cx="4358" cy="3284"/>
                <a:chOff x="602" y="699"/>
                <a:chExt cx="4358" cy="3284"/>
              </a:xfrm>
            </p:grpSpPr>
            <p:sp>
              <p:nvSpPr>
                <p:cNvPr id="71" name="Rectangle 62">
                  <a:extLst>
                    <a:ext uri="{FF2B5EF4-FFF2-40B4-BE49-F238E27FC236}">
                      <a16:creationId xmlns:a16="http://schemas.microsoft.com/office/drawing/2014/main" id="{31846D35-1823-1615-35B6-8ED9369FA5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46" y="699"/>
                  <a:ext cx="760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l"/>
                  <a:r>
                    <a:rPr lang="fr-FR" sz="1800" b="1">
                      <a:solidFill>
                        <a:srgbClr val="000000"/>
                      </a:solidFill>
                      <a:latin typeface="Arial" charset="0"/>
                    </a:rPr>
                    <a:t>t  MS/ha/an</a:t>
                  </a:r>
                </a:p>
              </p:txBody>
            </p:sp>
            <p:sp>
              <p:nvSpPr>
                <p:cNvPr id="72" name="Rectangle 63">
                  <a:extLst>
                    <a:ext uri="{FF2B5EF4-FFF2-40B4-BE49-F238E27FC236}">
                      <a16:creationId xmlns:a16="http://schemas.microsoft.com/office/drawing/2014/main" id="{00511739-800A-5B2A-A39C-C38E9023178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441" y="3810"/>
                  <a:ext cx="2618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l"/>
                  <a:r>
                    <a:rPr lang="fr-FR" sz="1800" b="1">
                      <a:solidFill>
                        <a:srgbClr val="000000"/>
                      </a:solidFill>
                      <a:latin typeface="Arial" charset="0"/>
                    </a:rPr>
                    <a:t>Régime de fertilisation P</a:t>
                  </a:r>
                  <a:r>
                    <a:rPr lang="fr-FR" sz="1800" b="1" baseline="-25000">
                      <a:solidFill>
                        <a:srgbClr val="000000"/>
                      </a:solidFill>
                      <a:latin typeface="Arial" charset="0"/>
                    </a:rPr>
                    <a:t>2</a:t>
                  </a:r>
                  <a:r>
                    <a:rPr lang="fr-FR" sz="1800" b="1">
                      <a:solidFill>
                        <a:srgbClr val="000000"/>
                      </a:solidFill>
                      <a:latin typeface="Arial" charset="0"/>
                    </a:rPr>
                    <a:t>O</a:t>
                  </a:r>
                  <a:r>
                    <a:rPr lang="fr-FR" sz="1800" b="1" baseline="-25000">
                      <a:solidFill>
                        <a:srgbClr val="000000"/>
                      </a:solidFill>
                      <a:latin typeface="Arial" charset="0"/>
                    </a:rPr>
                    <a:t>5</a:t>
                  </a:r>
                  <a:r>
                    <a:rPr lang="fr-FR" sz="1800" b="1">
                      <a:solidFill>
                        <a:srgbClr val="000000"/>
                      </a:solidFill>
                      <a:latin typeface="Arial" charset="0"/>
                    </a:rPr>
                    <a:t> (kg/ha/an)</a:t>
                  </a:r>
                </a:p>
              </p:txBody>
            </p:sp>
            <p:grpSp>
              <p:nvGrpSpPr>
                <p:cNvPr id="73" name="Group 64">
                  <a:extLst>
                    <a:ext uri="{FF2B5EF4-FFF2-40B4-BE49-F238E27FC236}">
                      <a16:creationId xmlns:a16="http://schemas.microsoft.com/office/drawing/2014/main" id="{773CFD68-4F4D-7D12-F0BB-83FA291462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02" y="784"/>
                  <a:ext cx="4358" cy="3032"/>
                  <a:chOff x="602" y="712"/>
                  <a:chExt cx="4358" cy="3032"/>
                </a:xfrm>
              </p:grpSpPr>
              <p:grpSp>
                <p:nvGrpSpPr>
                  <p:cNvPr id="74" name="Group 65">
                    <a:extLst>
                      <a:ext uri="{FF2B5EF4-FFF2-40B4-BE49-F238E27FC236}">
                        <a16:creationId xmlns:a16="http://schemas.microsoft.com/office/drawing/2014/main" id="{A6044265-9957-A57F-4CAE-3E8A52A7EE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02" y="712"/>
                    <a:ext cx="200" cy="2870"/>
                    <a:chOff x="602" y="712"/>
                    <a:chExt cx="200" cy="2870"/>
                  </a:xfrm>
                </p:grpSpPr>
                <p:sp>
                  <p:nvSpPr>
                    <p:cNvPr id="98" name="Rectangle 66">
                      <a:extLst>
                        <a:ext uri="{FF2B5EF4-FFF2-40B4-BE49-F238E27FC236}">
                          <a16:creationId xmlns:a16="http://schemas.microsoft.com/office/drawing/2014/main" id="{ED563C45-92BA-811E-6D47-74E3EFEACDFB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82" y="3409"/>
                      <a:ext cx="12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3 </a:t>
                      </a:r>
                    </a:p>
                  </p:txBody>
                </p:sp>
                <p:sp>
                  <p:nvSpPr>
                    <p:cNvPr id="99" name="Rectangle 67">
                      <a:extLst>
                        <a:ext uri="{FF2B5EF4-FFF2-40B4-BE49-F238E27FC236}">
                          <a16:creationId xmlns:a16="http://schemas.microsoft.com/office/drawing/2014/main" id="{4C0E8F89-1438-F6AB-7F85-0872ADFCA124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82" y="2959"/>
                      <a:ext cx="12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5 </a:t>
                      </a:r>
                    </a:p>
                  </p:txBody>
                </p:sp>
                <p:sp>
                  <p:nvSpPr>
                    <p:cNvPr id="100" name="Rectangle 68">
                      <a:extLst>
                        <a:ext uri="{FF2B5EF4-FFF2-40B4-BE49-F238E27FC236}">
                          <a16:creationId xmlns:a16="http://schemas.microsoft.com/office/drawing/2014/main" id="{D287AE1C-994B-D46E-4C6E-D9137323DC78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82" y="2509"/>
                      <a:ext cx="12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7 </a:t>
                      </a:r>
                    </a:p>
                  </p:txBody>
                </p:sp>
                <p:sp>
                  <p:nvSpPr>
                    <p:cNvPr id="101" name="Rectangle 69">
                      <a:extLst>
                        <a:ext uri="{FF2B5EF4-FFF2-40B4-BE49-F238E27FC236}">
                          <a16:creationId xmlns:a16="http://schemas.microsoft.com/office/drawing/2014/main" id="{80C15B73-D9AD-9E97-A477-33EC9CA3C14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82" y="2061"/>
                      <a:ext cx="12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9 </a:t>
                      </a:r>
                    </a:p>
                  </p:txBody>
                </p:sp>
                <p:sp>
                  <p:nvSpPr>
                    <p:cNvPr id="102" name="Rectangle 70">
                      <a:extLst>
                        <a:ext uri="{FF2B5EF4-FFF2-40B4-BE49-F238E27FC236}">
                          <a16:creationId xmlns:a16="http://schemas.microsoft.com/office/drawing/2014/main" id="{0492D7E7-7013-B1C0-EB87-6F47E6A2B366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2" y="1610"/>
                      <a:ext cx="20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11 </a:t>
                      </a:r>
                    </a:p>
                  </p:txBody>
                </p:sp>
                <p:sp>
                  <p:nvSpPr>
                    <p:cNvPr id="103" name="Rectangle 71">
                      <a:extLst>
                        <a:ext uri="{FF2B5EF4-FFF2-40B4-BE49-F238E27FC236}">
                          <a16:creationId xmlns:a16="http://schemas.microsoft.com/office/drawing/2014/main" id="{A214FBDB-E9BF-F6CA-7D4D-7B474AF5A51A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2" y="1162"/>
                      <a:ext cx="20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13 </a:t>
                      </a:r>
                    </a:p>
                  </p:txBody>
                </p:sp>
                <p:sp>
                  <p:nvSpPr>
                    <p:cNvPr id="104" name="Rectangle 72">
                      <a:extLst>
                        <a:ext uri="{FF2B5EF4-FFF2-40B4-BE49-F238E27FC236}">
                          <a16:creationId xmlns:a16="http://schemas.microsoft.com/office/drawing/2014/main" id="{B2A21347-F88A-DE06-37D3-6D759203F43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2" y="712"/>
                      <a:ext cx="20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15 </a:t>
                      </a:r>
                    </a:p>
                  </p:txBody>
                </p:sp>
              </p:grpSp>
              <p:grpSp>
                <p:nvGrpSpPr>
                  <p:cNvPr id="75" name="Group 73">
                    <a:extLst>
                      <a:ext uri="{FF2B5EF4-FFF2-40B4-BE49-F238E27FC236}">
                        <a16:creationId xmlns:a16="http://schemas.microsoft.com/office/drawing/2014/main" id="{7BDF817C-AED3-2EDF-53F9-BF1E1F5544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27" y="800"/>
                    <a:ext cx="4133" cy="2750"/>
                    <a:chOff x="827" y="800"/>
                    <a:chExt cx="4133" cy="2750"/>
                  </a:xfrm>
                </p:grpSpPr>
                <p:sp>
                  <p:nvSpPr>
                    <p:cNvPr id="81" name="Line 74">
                      <a:extLst>
                        <a:ext uri="{FF2B5EF4-FFF2-40B4-BE49-F238E27FC236}">
                          <a16:creationId xmlns:a16="http://schemas.microsoft.com/office/drawing/2014/main" id="{4A6D66C3-C127-F4D6-7BB4-F26D5770F988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827" y="809"/>
                      <a:ext cx="2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fr-FR"/>
                    </a:p>
                  </p:txBody>
                </p:sp>
                <p:grpSp>
                  <p:nvGrpSpPr>
                    <p:cNvPr id="82" name="Group 75">
                      <a:extLst>
                        <a:ext uri="{FF2B5EF4-FFF2-40B4-BE49-F238E27FC236}">
                          <a16:creationId xmlns:a16="http://schemas.microsoft.com/office/drawing/2014/main" id="{5EC8D21B-0B95-A3B0-0716-A1437629D3F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27" y="800"/>
                      <a:ext cx="4133" cy="2750"/>
                      <a:chOff x="803" y="800"/>
                      <a:chExt cx="4133" cy="2750"/>
                    </a:xfrm>
                  </p:grpSpPr>
                  <p:sp>
                    <p:nvSpPr>
                      <p:cNvPr id="83" name="Line 76">
                        <a:extLst>
                          <a:ext uri="{FF2B5EF4-FFF2-40B4-BE49-F238E27FC236}">
                            <a16:creationId xmlns:a16="http://schemas.microsoft.com/office/drawing/2014/main" id="{462025A5-6EEF-F0A3-7E69-9EC5917C70FA}"/>
                          </a:ext>
                        </a:extLst>
                      </p:cNvPr>
                      <p:cNvSpPr>
                        <a:spLocks noChangeAspect="1" noChangeShapeType="1"/>
                      </p:cNvSpPr>
                      <p:nvPr/>
                    </p:nvSpPr>
                    <p:spPr bwMode="auto">
                      <a:xfrm>
                        <a:off x="803" y="3506"/>
                        <a:ext cx="2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84" name="Line 77">
                        <a:extLst>
                          <a:ext uri="{FF2B5EF4-FFF2-40B4-BE49-F238E27FC236}">
                            <a16:creationId xmlns:a16="http://schemas.microsoft.com/office/drawing/2014/main" id="{970ED502-F7FC-5BB1-62B1-4BCAF24C7AAA}"/>
                          </a:ext>
                        </a:extLst>
                      </p:cNvPr>
                      <p:cNvSpPr>
                        <a:spLocks noChangeAspect="1" noChangeShapeType="1"/>
                      </p:cNvSpPr>
                      <p:nvPr/>
                    </p:nvSpPr>
                    <p:spPr bwMode="auto">
                      <a:xfrm>
                        <a:off x="803" y="3056"/>
                        <a:ext cx="2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85" name="Line 78">
                        <a:extLst>
                          <a:ext uri="{FF2B5EF4-FFF2-40B4-BE49-F238E27FC236}">
                            <a16:creationId xmlns:a16="http://schemas.microsoft.com/office/drawing/2014/main" id="{FA92D807-A4F8-180D-4A19-D3C594712F42}"/>
                          </a:ext>
                        </a:extLst>
                      </p:cNvPr>
                      <p:cNvSpPr>
                        <a:spLocks noChangeAspect="1" noChangeShapeType="1"/>
                      </p:cNvSpPr>
                      <p:nvPr/>
                    </p:nvSpPr>
                    <p:spPr bwMode="auto">
                      <a:xfrm>
                        <a:off x="803" y="2608"/>
                        <a:ext cx="2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86" name="Line 79">
                        <a:extLst>
                          <a:ext uri="{FF2B5EF4-FFF2-40B4-BE49-F238E27FC236}">
                            <a16:creationId xmlns:a16="http://schemas.microsoft.com/office/drawing/2014/main" id="{1DD5CFBE-2CE5-68ED-8479-B6BE6D836570}"/>
                          </a:ext>
                        </a:extLst>
                      </p:cNvPr>
                      <p:cNvSpPr>
                        <a:spLocks noChangeAspect="1" noChangeShapeType="1"/>
                      </p:cNvSpPr>
                      <p:nvPr/>
                    </p:nvSpPr>
                    <p:spPr bwMode="auto">
                      <a:xfrm>
                        <a:off x="803" y="2160"/>
                        <a:ext cx="2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87" name="Line 80">
                        <a:extLst>
                          <a:ext uri="{FF2B5EF4-FFF2-40B4-BE49-F238E27FC236}">
                            <a16:creationId xmlns:a16="http://schemas.microsoft.com/office/drawing/2014/main" id="{BF97ADD4-5408-62FC-5AFB-DBBB3152EEFF}"/>
                          </a:ext>
                        </a:extLst>
                      </p:cNvPr>
                      <p:cNvSpPr>
                        <a:spLocks noChangeAspect="1" noChangeShapeType="1"/>
                      </p:cNvSpPr>
                      <p:nvPr/>
                    </p:nvSpPr>
                    <p:spPr bwMode="auto">
                      <a:xfrm>
                        <a:off x="803" y="1708"/>
                        <a:ext cx="2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88" name="Line 81">
                        <a:extLst>
                          <a:ext uri="{FF2B5EF4-FFF2-40B4-BE49-F238E27FC236}">
                            <a16:creationId xmlns:a16="http://schemas.microsoft.com/office/drawing/2014/main" id="{8E59D2E4-D5E1-F61E-A4A5-ECBE9EF81364}"/>
                          </a:ext>
                        </a:extLst>
                      </p:cNvPr>
                      <p:cNvSpPr>
                        <a:spLocks noChangeAspect="1" noChangeShapeType="1"/>
                      </p:cNvSpPr>
                      <p:nvPr/>
                    </p:nvSpPr>
                    <p:spPr bwMode="auto">
                      <a:xfrm>
                        <a:off x="803" y="1261"/>
                        <a:ext cx="2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grpSp>
                    <p:nvGrpSpPr>
                      <p:cNvPr id="89" name="Group 82">
                        <a:extLst>
                          <a:ext uri="{FF2B5EF4-FFF2-40B4-BE49-F238E27FC236}">
                            <a16:creationId xmlns:a16="http://schemas.microsoft.com/office/drawing/2014/main" id="{D8DD5C48-31FA-0BDA-4720-99B6CA1A2A5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819" y="800"/>
                        <a:ext cx="4117" cy="2750"/>
                        <a:chOff x="819" y="800"/>
                        <a:chExt cx="4117" cy="2750"/>
                      </a:xfrm>
                    </p:grpSpPr>
                    <p:sp>
                      <p:nvSpPr>
                        <p:cNvPr id="90" name="Freeform 83">
                          <a:extLst>
                            <a:ext uri="{FF2B5EF4-FFF2-40B4-BE49-F238E27FC236}">
                              <a16:creationId xmlns:a16="http://schemas.microsoft.com/office/drawing/2014/main" id="{0842EE75-50B6-EA7B-4402-9642479FDC5C}"/>
                            </a:ext>
                          </a:extLst>
                        </p:cNvPr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4925" y="800"/>
                          <a:ext cx="3" cy="2707"/>
                        </a:xfrm>
                        <a:custGeom>
                          <a:avLst/>
                          <a:gdLst>
                            <a:gd name="T0" fmla="*/ 3 w 3"/>
                            <a:gd name="T1" fmla="*/ 2707 h 2707"/>
                            <a:gd name="T2" fmla="*/ 0 w 3"/>
                            <a:gd name="T3" fmla="*/ 0 h 2707"/>
                            <a:gd name="T4" fmla="*/ 0 60000 65536"/>
                            <a:gd name="T5" fmla="*/ 0 60000 65536"/>
                          </a:gdLst>
                          <a:ahLst/>
                          <a:cxnLst>
                            <a:cxn ang="T4">
                              <a:pos x="T0" y="T1"/>
                            </a:cxn>
                            <a:cxn ang="T5">
                              <a:pos x="T2" y="T3"/>
                            </a:cxn>
                          </a:cxnLst>
                          <a:rect l="0" t="0" r="r" b="b"/>
                          <a:pathLst>
                            <a:path w="3" h="2707">
                              <a:moveTo>
                                <a:pt x="3" y="2707"/>
                              </a:moveTo>
                              <a:lnTo>
                                <a:pt x="0" y="0"/>
                              </a:lnTo>
                            </a:path>
                          </a:pathLst>
                        </a:cu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91" name="Line 84">
                          <a:extLst>
                            <a:ext uri="{FF2B5EF4-FFF2-40B4-BE49-F238E27FC236}">
                              <a16:creationId xmlns:a16="http://schemas.microsoft.com/office/drawing/2014/main" id="{EC20C6A3-4153-7159-55B6-CCFD0A4FBCA5}"/>
                            </a:ext>
                          </a:extLst>
                        </p:cNvPr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>
                          <a:off x="826" y="816"/>
                          <a:ext cx="0" cy="2689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92" name="Freeform 85">
                          <a:extLst>
                            <a:ext uri="{FF2B5EF4-FFF2-40B4-BE49-F238E27FC236}">
                              <a16:creationId xmlns:a16="http://schemas.microsoft.com/office/drawing/2014/main" id="{F3AA1FC5-C326-0B59-DEB9-D929E66C087D}"/>
                            </a:ext>
                          </a:extLst>
                        </p:cNvPr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832" y="3504"/>
                          <a:ext cx="4104" cy="3"/>
                        </a:xfrm>
                        <a:custGeom>
                          <a:avLst/>
                          <a:gdLst>
                            <a:gd name="T0" fmla="*/ 0 w 4104"/>
                            <a:gd name="T1" fmla="*/ 0 h 3"/>
                            <a:gd name="T2" fmla="*/ 4104 w 4104"/>
                            <a:gd name="T3" fmla="*/ 3 h 3"/>
                            <a:gd name="T4" fmla="*/ 0 60000 65536"/>
                            <a:gd name="T5" fmla="*/ 0 60000 65536"/>
                          </a:gdLst>
                          <a:ahLst/>
                          <a:cxnLst>
                            <a:cxn ang="T4">
                              <a:pos x="T0" y="T1"/>
                            </a:cxn>
                            <a:cxn ang="T5">
                              <a:pos x="T2" y="T3"/>
                            </a:cxn>
                          </a:cxnLst>
                          <a:rect l="0" t="0" r="r" b="b"/>
                          <a:pathLst>
                            <a:path w="4104" h="3">
                              <a:moveTo>
                                <a:pt x="0" y="0"/>
                              </a:moveTo>
                              <a:lnTo>
                                <a:pt x="4104" y="3"/>
                              </a:lnTo>
                            </a:path>
                          </a:pathLst>
                        </a:cu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93" name="Freeform 86">
                          <a:extLst>
                            <a:ext uri="{FF2B5EF4-FFF2-40B4-BE49-F238E27FC236}">
                              <a16:creationId xmlns:a16="http://schemas.microsoft.com/office/drawing/2014/main" id="{90E52574-DD19-40F1-8709-4D4E2E4204DF}"/>
                            </a:ext>
                          </a:extLst>
                        </p:cNvPr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819" y="805"/>
                          <a:ext cx="4109" cy="3"/>
                        </a:xfrm>
                        <a:custGeom>
                          <a:avLst/>
                          <a:gdLst>
                            <a:gd name="T0" fmla="*/ 4109 w 4109"/>
                            <a:gd name="T1" fmla="*/ 3 h 3"/>
                            <a:gd name="T2" fmla="*/ 0 w 4109"/>
                            <a:gd name="T3" fmla="*/ 0 h 3"/>
                            <a:gd name="T4" fmla="*/ 0 60000 65536"/>
                            <a:gd name="T5" fmla="*/ 0 60000 65536"/>
                          </a:gdLst>
                          <a:ahLst/>
                          <a:cxnLst>
                            <a:cxn ang="T4">
                              <a:pos x="T0" y="T1"/>
                            </a:cxn>
                            <a:cxn ang="T5">
                              <a:pos x="T2" y="T3"/>
                            </a:cxn>
                          </a:cxnLst>
                          <a:rect l="0" t="0" r="r" b="b"/>
                          <a:pathLst>
                            <a:path w="4109" h="3">
                              <a:moveTo>
                                <a:pt x="4109" y="3"/>
                              </a:moveTo>
                              <a:lnTo>
                                <a:pt x="0" y="0"/>
                              </a:lnTo>
                            </a:path>
                          </a:pathLst>
                        </a:cu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94" name="Line 87">
                          <a:extLst>
                            <a:ext uri="{FF2B5EF4-FFF2-40B4-BE49-F238E27FC236}">
                              <a16:creationId xmlns:a16="http://schemas.microsoft.com/office/drawing/2014/main" id="{8A8CFA2D-25E6-7136-C9BC-52BE14208B0C}"/>
                            </a:ext>
                          </a:extLst>
                        </p:cNvPr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 flipV="1">
                          <a:off x="1349" y="3502"/>
                          <a:ext cx="0" cy="4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95" name="Line 88">
                          <a:extLst>
                            <a:ext uri="{FF2B5EF4-FFF2-40B4-BE49-F238E27FC236}">
                              <a16:creationId xmlns:a16="http://schemas.microsoft.com/office/drawing/2014/main" id="{2A9FEB13-896E-1453-52AE-FBB2378E38EF}"/>
                            </a:ext>
                          </a:extLst>
                        </p:cNvPr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 flipV="1">
                          <a:off x="2377" y="3502"/>
                          <a:ext cx="0" cy="4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96" name="Line 89">
                          <a:extLst>
                            <a:ext uri="{FF2B5EF4-FFF2-40B4-BE49-F238E27FC236}">
                              <a16:creationId xmlns:a16="http://schemas.microsoft.com/office/drawing/2014/main" id="{C93B1A38-03D0-EC0F-A64A-0F326E7A1D14}"/>
                            </a:ext>
                          </a:extLst>
                        </p:cNvPr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 flipV="1">
                          <a:off x="3397" y="3502"/>
                          <a:ext cx="0" cy="4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97" name="Line 90">
                          <a:extLst>
                            <a:ext uri="{FF2B5EF4-FFF2-40B4-BE49-F238E27FC236}">
                              <a16:creationId xmlns:a16="http://schemas.microsoft.com/office/drawing/2014/main" id="{7892EB88-A275-0804-BB52-F1AC0E746137}"/>
                            </a:ext>
                          </a:extLst>
                        </p:cNvPr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 flipV="1">
                          <a:off x="4424" y="3502"/>
                          <a:ext cx="0" cy="4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</p:grpSp>
                </p:grpSp>
              </p:grpSp>
              <p:grpSp>
                <p:nvGrpSpPr>
                  <p:cNvPr id="76" name="Group 91">
                    <a:extLst>
                      <a:ext uri="{FF2B5EF4-FFF2-40B4-BE49-F238E27FC236}">
                        <a16:creationId xmlns:a16="http://schemas.microsoft.com/office/drawing/2014/main" id="{97B8DA53-1CC5-3F51-96ED-E983CF44A57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10" y="3571"/>
                    <a:ext cx="3234" cy="173"/>
                    <a:chOff x="1310" y="3571"/>
                    <a:chExt cx="3234" cy="173"/>
                  </a:xfrm>
                </p:grpSpPr>
                <p:sp>
                  <p:nvSpPr>
                    <p:cNvPr id="77" name="Rectangle 92">
                      <a:extLst>
                        <a:ext uri="{FF2B5EF4-FFF2-40B4-BE49-F238E27FC236}">
                          <a16:creationId xmlns:a16="http://schemas.microsoft.com/office/drawing/2014/main" id="{D705D826-B3CA-73A0-F12F-CA8870BE206B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310" y="3571"/>
                      <a:ext cx="8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78" name="Rectangle 93">
                      <a:extLst>
                        <a:ext uri="{FF2B5EF4-FFF2-40B4-BE49-F238E27FC236}">
                          <a16:creationId xmlns:a16="http://schemas.microsoft.com/office/drawing/2014/main" id="{756DD094-B4DE-4713-7763-CD85D2FD85A7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95" y="3571"/>
                      <a:ext cx="16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30</a:t>
                      </a:r>
                    </a:p>
                  </p:txBody>
                </p:sp>
                <p:sp>
                  <p:nvSpPr>
                    <p:cNvPr id="79" name="Rectangle 94">
                      <a:extLst>
                        <a:ext uri="{FF2B5EF4-FFF2-40B4-BE49-F238E27FC236}">
                          <a16:creationId xmlns:a16="http://schemas.microsoft.com/office/drawing/2014/main" id="{BAF840E1-F02B-8741-C055-B8393A03A2DB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314" y="3571"/>
                      <a:ext cx="16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60</a:t>
                      </a:r>
                    </a:p>
                  </p:txBody>
                </p:sp>
                <p:sp>
                  <p:nvSpPr>
                    <p:cNvPr id="80" name="Rectangle 95">
                      <a:extLst>
                        <a:ext uri="{FF2B5EF4-FFF2-40B4-BE49-F238E27FC236}">
                          <a16:creationId xmlns:a16="http://schemas.microsoft.com/office/drawing/2014/main" id="{02A187ED-9FF7-CB3E-4848-C0DD921AA21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304" y="3571"/>
                      <a:ext cx="240" cy="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fr-FR" sz="1800" b="1">
                          <a:solidFill>
                            <a:srgbClr val="000000"/>
                          </a:solidFill>
                          <a:latin typeface="Arial" charset="0"/>
                        </a:rPr>
                        <a:t>120</a:t>
                      </a:r>
                    </a:p>
                  </p:txBody>
                </p:sp>
              </p:grpSp>
            </p:grpSp>
          </p:grpSp>
          <p:sp>
            <p:nvSpPr>
              <p:cNvPr id="66" name="Line 96">
                <a:extLst>
                  <a:ext uri="{FF2B5EF4-FFF2-40B4-BE49-F238E27FC236}">
                    <a16:creationId xmlns:a16="http://schemas.microsoft.com/office/drawing/2014/main" id="{ABD7552E-FC87-0ADA-AC4D-9780A2161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8" y="1336"/>
                <a:ext cx="4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7" name="Line 97">
                <a:extLst>
                  <a:ext uri="{FF2B5EF4-FFF2-40B4-BE49-F238E27FC236}">
                    <a16:creationId xmlns:a16="http://schemas.microsoft.com/office/drawing/2014/main" id="{53030C6E-6B05-96C6-F500-15176A3A2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1776"/>
                <a:ext cx="4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8" name="Line 98">
                <a:extLst>
                  <a:ext uri="{FF2B5EF4-FFF2-40B4-BE49-F238E27FC236}">
                    <a16:creationId xmlns:a16="http://schemas.microsoft.com/office/drawing/2014/main" id="{DEF24B7F-C15C-0B4E-A1C7-966C190B2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8" y="2232"/>
                <a:ext cx="4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9" name="Line 99">
                <a:extLst>
                  <a:ext uri="{FF2B5EF4-FFF2-40B4-BE49-F238E27FC236}">
                    <a16:creationId xmlns:a16="http://schemas.microsoft.com/office/drawing/2014/main" id="{B16D9F61-28A2-8C5E-AC55-7305CF005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8" y="2680"/>
                <a:ext cx="4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0" name="Line 100">
                <a:extLst>
                  <a:ext uri="{FF2B5EF4-FFF2-40B4-BE49-F238E27FC236}">
                    <a16:creationId xmlns:a16="http://schemas.microsoft.com/office/drawing/2014/main" id="{A2773E35-053F-B205-69A4-B907545BF0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8" y="3128"/>
                <a:ext cx="4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61" name="Rectangle 119">
              <a:extLst>
                <a:ext uri="{FF2B5EF4-FFF2-40B4-BE49-F238E27FC236}">
                  <a16:creationId xmlns:a16="http://schemas.microsoft.com/office/drawing/2014/main" id="{8A619FED-5A14-E550-0B62-13825439F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8488" y="5084763"/>
              <a:ext cx="1905000" cy="701675"/>
            </a:xfrm>
            <a:prstGeom prst="rect">
              <a:avLst/>
            </a:prstGeom>
            <a:solidFill>
              <a:srgbClr val="B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fr-FR" sz="2000" b="1">
                  <a:latin typeface="Tahoma" pitchFamily="34" charset="0"/>
                </a:rPr>
                <a:t>Essai P de Padies (81)</a:t>
              </a:r>
            </a:p>
          </p:txBody>
        </p:sp>
        <p:grpSp>
          <p:nvGrpSpPr>
            <p:cNvPr id="62" name="Group 123">
              <a:extLst>
                <a:ext uri="{FF2B5EF4-FFF2-40B4-BE49-F238E27FC236}">
                  <a16:creationId xmlns:a16="http://schemas.microsoft.com/office/drawing/2014/main" id="{BCEE3070-AFD4-B604-D00D-DD9DAA4BD3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0563" y="836613"/>
              <a:ext cx="3455987" cy="647700"/>
              <a:chOff x="2835" y="527"/>
              <a:chExt cx="2177" cy="408"/>
            </a:xfrm>
          </p:grpSpPr>
          <p:sp>
            <p:nvSpPr>
              <p:cNvPr id="63" name="AutoShape 120">
                <a:extLst>
                  <a:ext uri="{FF2B5EF4-FFF2-40B4-BE49-F238E27FC236}">
                    <a16:creationId xmlns:a16="http://schemas.microsoft.com/office/drawing/2014/main" id="{BEB82F74-B57E-E5A3-10F9-BB8301D7D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" y="527"/>
                <a:ext cx="2177" cy="408"/>
              </a:xfrm>
              <a:prstGeom prst="horizontalScroll">
                <a:avLst>
                  <a:gd name="adj" fmla="val 12500"/>
                </a:avLst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4" name="Text Box 121">
                <a:extLst>
                  <a:ext uri="{FF2B5EF4-FFF2-40B4-BE49-F238E27FC236}">
                    <a16:creationId xmlns:a16="http://schemas.microsoft.com/office/drawing/2014/main" id="{EF6190D3-856A-7345-59C0-3FDCB0A69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557"/>
                <a:ext cx="21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" pitchFamily="18" charset="0"/>
                    <a:cs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fr-FR" sz="2400" b="1"/>
                  <a:t>De 0 à 60 kg P</a:t>
                </a:r>
                <a:r>
                  <a:rPr lang="fr-FR" sz="2400" b="1" baseline="-25000"/>
                  <a:t>2</a:t>
                </a:r>
                <a:r>
                  <a:rPr lang="fr-FR" sz="2400" b="1"/>
                  <a:t>O</a:t>
                </a:r>
                <a:r>
                  <a:rPr lang="fr-FR" sz="2400" b="1" baseline="-25000"/>
                  <a:t>5</a:t>
                </a:r>
                <a:r>
                  <a:rPr lang="fr-FR" sz="2400" b="1"/>
                  <a:t>/ha/an</a:t>
                </a:r>
              </a:p>
            </p:txBody>
          </p:sp>
        </p:grpSp>
      </p:grpSp>
      <p:sp>
        <p:nvSpPr>
          <p:cNvPr id="154" name="Espace réservé du numéro de diapositive 1">
            <a:extLst>
              <a:ext uri="{FF2B5EF4-FFF2-40B4-BE49-F238E27FC236}">
                <a16:creationId xmlns:a16="http://schemas.microsoft.com/office/drawing/2014/main" id="{5010D609-6485-F8EF-7DB7-16B2A91F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253668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Fertilisation P et K : les doses plafonds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3B782FC-4630-5798-6DE4-DFE58136150A}"/>
              </a:ext>
            </a:extLst>
          </p:cNvPr>
          <p:cNvGrpSpPr/>
          <p:nvPr/>
        </p:nvGrpSpPr>
        <p:grpSpPr>
          <a:xfrm>
            <a:off x="2466601" y="1305325"/>
            <a:ext cx="7824788" cy="5400675"/>
            <a:chOff x="1139825" y="1052513"/>
            <a:chExt cx="7824788" cy="5400675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863F7BC2-5504-5427-BDD7-763E004AB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350" y="4829175"/>
              <a:ext cx="5726113" cy="949325"/>
              <a:chOff x="1444" y="2972"/>
              <a:chExt cx="3607" cy="598"/>
            </a:xfrm>
          </p:grpSpPr>
          <p:sp>
            <p:nvSpPr>
              <p:cNvPr id="189" name="Freeform 3">
                <a:extLst>
                  <a:ext uri="{FF2B5EF4-FFF2-40B4-BE49-F238E27FC236}">
                    <a16:creationId xmlns:a16="http://schemas.microsoft.com/office/drawing/2014/main" id="{92CD2B79-76B2-B7B3-5F3A-23B882B2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3" y="3057"/>
                <a:ext cx="3171" cy="486"/>
              </a:xfrm>
              <a:custGeom>
                <a:avLst/>
                <a:gdLst>
                  <a:gd name="T0" fmla="*/ 0 w 1857"/>
                  <a:gd name="T1" fmla="*/ 1291 h 430"/>
                  <a:gd name="T2" fmla="*/ 76529 w 1857"/>
                  <a:gd name="T3" fmla="*/ 500 h 430"/>
                  <a:gd name="T4" fmla="*/ 152661 w 1857"/>
                  <a:gd name="T5" fmla="*/ 310 h 430"/>
                  <a:gd name="T6" fmla="*/ 229070 w 1857"/>
                  <a:gd name="T7" fmla="*/ 0 h 4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57" h="430">
                    <a:moveTo>
                      <a:pt x="0" y="429"/>
                    </a:moveTo>
                    <a:lnTo>
                      <a:pt x="620" y="166"/>
                    </a:lnTo>
                    <a:lnTo>
                      <a:pt x="1237" y="103"/>
                    </a:lnTo>
                    <a:lnTo>
                      <a:pt x="1856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0" name="Freeform 4">
                <a:extLst>
                  <a:ext uri="{FF2B5EF4-FFF2-40B4-BE49-F238E27FC236}">
                    <a16:creationId xmlns:a16="http://schemas.microsoft.com/office/drawing/2014/main" id="{23B5160C-FBE5-90F5-A7C4-41355B01C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3513"/>
                <a:ext cx="81" cy="57"/>
              </a:xfrm>
              <a:custGeom>
                <a:avLst/>
                <a:gdLst>
                  <a:gd name="T0" fmla="*/ 0 w 48"/>
                  <a:gd name="T1" fmla="*/ 0 h 51"/>
                  <a:gd name="T2" fmla="*/ 0 w 48"/>
                  <a:gd name="T3" fmla="*/ 135 h 51"/>
                  <a:gd name="T4" fmla="*/ 5174 w 48"/>
                  <a:gd name="T5" fmla="*/ 135 h 51"/>
                  <a:gd name="T6" fmla="*/ 5174 w 48"/>
                  <a:gd name="T7" fmla="*/ 0 h 51"/>
                  <a:gd name="T8" fmla="*/ 0 w 48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1">
                    <a:moveTo>
                      <a:pt x="0" y="0"/>
                    </a:moveTo>
                    <a:lnTo>
                      <a:pt x="0" y="50"/>
                    </a:lnTo>
                    <a:lnTo>
                      <a:pt x="47" y="50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1" name="Freeform 5">
                <a:extLst>
                  <a:ext uri="{FF2B5EF4-FFF2-40B4-BE49-F238E27FC236}">
                    <a16:creationId xmlns:a16="http://schemas.microsoft.com/office/drawing/2014/main" id="{18CF25B3-D2E0-AE2D-85E6-15F53B936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" y="3217"/>
                <a:ext cx="82" cy="58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136 h 52"/>
                  <a:gd name="T4" fmla="*/ 5819 w 48"/>
                  <a:gd name="T5" fmla="*/ 136 h 52"/>
                  <a:gd name="T6" fmla="*/ 5819 w 48"/>
                  <a:gd name="T7" fmla="*/ 0 h 52"/>
                  <a:gd name="T8" fmla="*/ 0 w 48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1"/>
                    </a:lnTo>
                    <a:lnTo>
                      <a:pt x="47" y="51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2" name="Freeform 6">
                <a:extLst>
                  <a:ext uri="{FF2B5EF4-FFF2-40B4-BE49-F238E27FC236}">
                    <a16:creationId xmlns:a16="http://schemas.microsoft.com/office/drawing/2014/main" id="{B74A2212-2FB5-9F87-30BB-D590DA961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3144"/>
                <a:ext cx="83" cy="58"/>
              </a:xfrm>
              <a:custGeom>
                <a:avLst/>
                <a:gdLst>
                  <a:gd name="T0" fmla="*/ 0 w 48"/>
                  <a:gd name="T1" fmla="*/ 0 h 51"/>
                  <a:gd name="T2" fmla="*/ 0 w 48"/>
                  <a:gd name="T3" fmla="*/ 160 h 51"/>
                  <a:gd name="T4" fmla="*/ 6462 w 48"/>
                  <a:gd name="T5" fmla="*/ 160 h 51"/>
                  <a:gd name="T6" fmla="*/ 6462 w 48"/>
                  <a:gd name="T7" fmla="*/ 0 h 51"/>
                  <a:gd name="T8" fmla="*/ 0 w 48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1">
                    <a:moveTo>
                      <a:pt x="0" y="0"/>
                    </a:moveTo>
                    <a:lnTo>
                      <a:pt x="0" y="50"/>
                    </a:lnTo>
                    <a:lnTo>
                      <a:pt x="47" y="50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3" name="Freeform 7">
                <a:extLst>
                  <a:ext uri="{FF2B5EF4-FFF2-40B4-BE49-F238E27FC236}">
                    <a16:creationId xmlns:a16="http://schemas.microsoft.com/office/drawing/2014/main" id="{DA2ED618-D051-C33B-C2F0-C32ACD271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3030"/>
                <a:ext cx="84" cy="55"/>
              </a:xfrm>
              <a:custGeom>
                <a:avLst/>
                <a:gdLst>
                  <a:gd name="T0" fmla="*/ 0 w 49"/>
                  <a:gd name="T1" fmla="*/ 0 h 49"/>
                  <a:gd name="T2" fmla="*/ 0 w 49"/>
                  <a:gd name="T3" fmla="*/ 135 h 49"/>
                  <a:gd name="T4" fmla="*/ 6142 w 49"/>
                  <a:gd name="T5" fmla="*/ 135 h 49"/>
                  <a:gd name="T6" fmla="*/ 6142 w 49"/>
                  <a:gd name="T7" fmla="*/ 0 h 49"/>
                  <a:gd name="T8" fmla="*/ 0 w 49"/>
                  <a:gd name="T9" fmla="*/ 0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0" y="0"/>
                    </a:moveTo>
                    <a:lnTo>
                      <a:pt x="0" y="48"/>
                    </a:lnTo>
                    <a:lnTo>
                      <a:pt x="48" y="48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4" name="Rectangle 8">
                <a:extLst>
                  <a:ext uri="{FF2B5EF4-FFF2-40B4-BE49-F238E27FC236}">
                    <a16:creationId xmlns:a16="http://schemas.microsoft.com/office/drawing/2014/main" id="{8E033C80-B118-4BCB-53C2-C0854E788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1" y="2972"/>
                <a:ext cx="32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fr-FR" sz="1800" b="1">
                    <a:latin typeface="Arial" charset="0"/>
                  </a:rPr>
                  <a:t>1988</a:t>
                </a:r>
              </a:p>
            </p:txBody>
          </p:sp>
        </p:grpSp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B2F81751-992B-541D-9F20-7CA81A321A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350" y="3976688"/>
              <a:ext cx="5802313" cy="1162050"/>
              <a:chOff x="1444" y="2435"/>
              <a:chExt cx="3655" cy="732"/>
            </a:xfrm>
          </p:grpSpPr>
          <p:sp>
            <p:nvSpPr>
              <p:cNvPr id="183" name="Freeform 10">
                <a:extLst>
                  <a:ext uri="{FF2B5EF4-FFF2-40B4-BE49-F238E27FC236}">
                    <a16:creationId xmlns:a16="http://schemas.microsoft.com/office/drawing/2014/main" id="{5A9ECBCD-8EFB-EA2F-3DFF-92D5F71A6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3" y="2530"/>
                <a:ext cx="3171" cy="608"/>
              </a:xfrm>
              <a:custGeom>
                <a:avLst/>
                <a:gdLst>
                  <a:gd name="T0" fmla="*/ 0 w 1857"/>
                  <a:gd name="T1" fmla="*/ 1616 h 538"/>
                  <a:gd name="T2" fmla="*/ 76529 w 1857"/>
                  <a:gd name="T3" fmla="*/ 212 h 538"/>
                  <a:gd name="T4" fmla="*/ 152661 w 1857"/>
                  <a:gd name="T5" fmla="*/ 0 h 538"/>
                  <a:gd name="T6" fmla="*/ 229070 w 1857"/>
                  <a:gd name="T7" fmla="*/ 40 h 5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57" h="538">
                    <a:moveTo>
                      <a:pt x="0" y="537"/>
                    </a:moveTo>
                    <a:lnTo>
                      <a:pt x="620" y="71"/>
                    </a:lnTo>
                    <a:lnTo>
                      <a:pt x="1237" y="0"/>
                    </a:lnTo>
                    <a:lnTo>
                      <a:pt x="1856" y="13"/>
                    </a:lnTo>
                  </a:path>
                </a:pathLst>
              </a:custGeom>
              <a:noFill/>
              <a:ln w="254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4" name="Freeform 11">
                <a:extLst>
                  <a:ext uri="{FF2B5EF4-FFF2-40B4-BE49-F238E27FC236}">
                    <a16:creationId xmlns:a16="http://schemas.microsoft.com/office/drawing/2014/main" id="{00DD00BE-A411-082F-7179-80D605612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3110"/>
                <a:ext cx="81" cy="57"/>
              </a:xfrm>
              <a:custGeom>
                <a:avLst/>
                <a:gdLst>
                  <a:gd name="T0" fmla="*/ 0 w 48"/>
                  <a:gd name="T1" fmla="*/ 0 h 51"/>
                  <a:gd name="T2" fmla="*/ 0 w 48"/>
                  <a:gd name="T3" fmla="*/ 135 h 51"/>
                  <a:gd name="T4" fmla="*/ 5174 w 48"/>
                  <a:gd name="T5" fmla="*/ 135 h 51"/>
                  <a:gd name="T6" fmla="*/ 5174 w 48"/>
                  <a:gd name="T7" fmla="*/ 0 h 51"/>
                  <a:gd name="T8" fmla="*/ 0 w 48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1">
                    <a:moveTo>
                      <a:pt x="0" y="0"/>
                    </a:moveTo>
                    <a:lnTo>
                      <a:pt x="0" y="50"/>
                    </a:lnTo>
                    <a:lnTo>
                      <a:pt x="47" y="50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80"/>
              </a:solidFill>
              <a:ln w="127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5" name="Freeform 12">
                <a:extLst>
                  <a:ext uri="{FF2B5EF4-FFF2-40B4-BE49-F238E27FC236}">
                    <a16:creationId xmlns:a16="http://schemas.microsoft.com/office/drawing/2014/main" id="{1D1DF7D7-FD7B-C0B3-077D-6D3E4C5AE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" y="2581"/>
                <a:ext cx="82" cy="57"/>
              </a:xfrm>
              <a:custGeom>
                <a:avLst/>
                <a:gdLst>
                  <a:gd name="T0" fmla="*/ 0 w 48"/>
                  <a:gd name="T1" fmla="*/ 0 h 50"/>
                  <a:gd name="T2" fmla="*/ 0 w 48"/>
                  <a:gd name="T3" fmla="*/ 160 h 50"/>
                  <a:gd name="T4" fmla="*/ 5819 w 48"/>
                  <a:gd name="T5" fmla="*/ 160 h 50"/>
                  <a:gd name="T6" fmla="*/ 5819 w 48"/>
                  <a:gd name="T7" fmla="*/ 0 h 50"/>
                  <a:gd name="T8" fmla="*/ 0 w 48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0">
                    <a:moveTo>
                      <a:pt x="0" y="0"/>
                    </a:moveTo>
                    <a:lnTo>
                      <a:pt x="0" y="49"/>
                    </a:lnTo>
                    <a:lnTo>
                      <a:pt x="47" y="49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80"/>
              </a:solidFill>
              <a:ln w="127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6" name="Freeform 13">
                <a:extLst>
                  <a:ext uri="{FF2B5EF4-FFF2-40B4-BE49-F238E27FC236}">
                    <a16:creationId xmlns:a16="http://schemas.microsoft.com/office/drawing/2014/main" id="{D0A4D48A-A381-45DC-74FA-199A7B094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502"/>
                <a:ext cx="83" cy="57"/>
              </a:xfrm>
              <a:custGeom>
                <a:avLst/>
                <a:gdLst>
                  <a:gd name="T0" fmla="*/ 0 w 48"/>
                  <a:gd name="T1" fmla="*/ 0 h 51"/>
                  <a:gd name="T2" fmla="*/ 0 w 48"/>
                  <a:gd name="T3" fmla="*/ 135 h 51"/>
                  <a:gd name="T4" fmla="*/ 6462 w 48"/>
                  <a:gd name="T5" fmla="*/ 135 h 51"/>
                  <a:gd name="T6" fmla="*/ 6462 w 48"/>
                  <a:gd name="T7" fmla="*/ 0 h 51"/>
                  <a:gd name="T8" fmla="*/ 0 w 48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1">
                    <a:moveTo>
                      <a:pt x="0" y="0"/>
                    </a:moveTo>
                    <a:lnTo>
                      <a:pt x="0" y="50"/>
                    </a:lnTo>
                    <a:lnTo>
                      <a:pt x="47" y="50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80"/>
              </a:solidFill>
              <a:ln w="127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7" name="Freeform 14">
                <a:extLst>
                  <a:ext uri="{FF2B5EF4-FFF2-40B4-BE49-F238E27FC236}">
                    <a16:creationId xmlns:a16="http://schemas.microsoft.com/office/drawing/2014/main" id="{171BA193-A0DA-DFF7-FBFB-5FC46AD14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2516"/>
                <a:ext cx="84" cy="57"/>
              </a:xfrm>
              <a:custGeom>
                <a:avLst/>
                <a:gdLst>
                  <a:gd name="T0" fmla="*/ 0 w 49"/>
                  <a:gd name="T1" fmla="*/ 0 h 51"/>
                  <a:gd name="T2" fmla="*/ 0 w 49"/>
                  <a:gd name="T3" fmla="*/ 135 h 51"/>
                  <a:gd name="T4" fmla="*/ 6142 w 49"/>
                  <a:gd name="T5" fmla="*/ 135 h 51"/>
                  <a:gd name="T6" fmla="*/ 6142 w 49"/>
                  <a:gd name="T7" fmla="*/ 0 h 51"/>
                  <a:gd name="T8" fmla="*/ 0 w 4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51">
                    <a:moveTo>
                      <a:pt x="0" y="0"/>
                    </a:moveTo>
                    <a:lnTo>
                      <a:pt x="0" y="50"/>
                    </a:lnTo>
                    <a:lnTo>
                      <a:pt x="48" y="50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80"/>
              </a:solidFill>
              <a:ln w="12700" cap="rnd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8" name="Rectangle 15">
                <a:extLst>
                  <a:ext uri="{FF2B5EF4-FFF2-40B4-BE49-F238E27FC236}">
                    <a16:creationId xmlns:a16="http://schemas.microsoft.com/office/drawing/2014/main" id="{52100987-E3B9-6904-3668-22C9F467D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9" y="2435"/>
                <a:ext cx="32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rgbClr val="800080"/>
                    </a:solidFill>
                    <a:latin typeface="Arial" charset="0"/>
                  </a:rPr>
                  <a:t>1986</a:t>
                </a:r>
              </a:p>
            </p:txBody>
          </p:sp>
        </p:grpSp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FEB8BCB1-82EE-9BD3-1FA3-F89CBD8C3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350" y="2667000"/>
              <a:ext cx="5802313" cy="1557338"/>
              <a:chOff x="1444" y="1610"/>
              <a:chExt cx="3655" cy="981"/>
            </a:xfrm>
          </p:grpSpPr>
          <p:sp>
            <p:nvSpPr>
              <p:cNvPr id="177" name="Freeform 17">
                <a:extLst>
                  <a:ext uri="{FF2B5EF4-FFF2-40B4-BE49-F238E27FC236}">
                    <a16:creationId xmlns:a16="http://schemas.microsoft.com/office/drawing/2014/main" id="{A6E3A54B-205D-AEF0-89F8-A06D30978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3" y="1718"/>
                <a:ext cx="3171" cy="845"/>
              </a:xfrm>
              <a:custGeom>
                <a:avLst/>
                <a:gdLst>
                  <a:gd name="T0" fmla="*/ 0 w 1857"/>
                  <a:gd name="T1" fmla="*/ 2238 h 748"/>
                  <a:gd name="T2" fmla="*/ 76529 w 1857"/>
                  <a:gd name="T3" fmla="*/ 766 h 748"/>
                  <a:gd name="T4" fmla="*/ 152661 w 1857"/>
                  <a:gd name="T5" fmla="*/ 0 h 748"/>
                  <a:gd name="T6" fmla="*/ 229070 w 1857"/>
                  <a:gd name="T7" fmla="*/ 122 h 7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57" h="748">
                    <a:moveTo>
                      <a:pt x="0" y="747"/>
                    </a:moveTo>
                    <a:lnTo>
                      <a:pt x="620" y="256"/>
                    </a:lnTo>
                    <a:lnTo>
                      <a:pt x="1237" y="0"/>
                    </a:lnTo>
                    <a:lnTo>
                      <a:pt x="1856" y="40"/>
                    </a:lnTo>
                  </a:path>
                </a:pathLst>
              </a:custGeom>
              <a:noFill/>
              <a:ln w="254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8" name="Freeform 18">
                <a:extLst>
                  <a:ext uri="{FF2B5EF4-FFF2-40B4-BE49-F238E27FC236}">
                    <a16:creationId xmlns:a16="http://schemas.microsoft.com/office/drawing/2014/main" id="{A87145C1-83E6-4981-0A30-B8A92EB12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2534"/>
                <a:ext cx="81" cy="57"/>
              </a:xfrm>
              <a:custGeom>
                <a:avLst/>
                <a:gdLst>
                  <a:gd name="T0" fmla="*/ 0 w 48"/>
                  <a:gd name="T1" fmla="*/ 0 h 50"/>
                  <a:gd name="T2" fmla="*/ 0 w 48"/>
                  <a:gd name="T3" fmla="*/ 160 h 50"/>
                  <a:gd name="T4" fmla="*/ 5174 w 48"/>
                  <a:gd name="T5" fmla="*/ 160 h 50"/>
                  <a:gd name="T6" fmla="*/ 5174 w 48"/>
                  <a:gd name="T7" fmla="*/ 0 h 50"/>
                  <a:gd name="T8" fmla="*/ 0 w 48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0">
                    <a:moveTo>
                      <a:pt x="0" y="0"/>
                    </a:moveTo>
                    <a:lnTo>
                      <a:pt x="0" y="49"/>
                    </a:lnTo>
                    <a:lnTo>
                      <a:pt x="47" y="49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4000"/>
              </a:solidFill>
              <a:ln w="127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9" name="Freeform 19">
                <a:extLst>
                  <a:ext uri="{FF2B5EF4-FFF2-40B4-BE49-F238E27FC236}">
                    <a16:creationId xmlns:a16="http://schemas.microsoft.com/office/drawing/2014/main" id="{F8F98FFE-364C-CE3D-1C6E-B92B1C886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" y="1980"/>
                <a:ext cx="82" cy="56"/>
              </a:xfrm>
              <a:custGeom>
                <a:avLst/>
                <a:gdLst>
                  <a:gd name="T0" fmla="*/ 0 w 48"/>
                  <a:gd name="T1" fmla="*/ 0 h 50"/>
                  <a:gd name="T2" fmla="*/ 0 w 48"/>
                  <a:gd name="T3" fmla="*/ 136 h 50"/>
                  <a:gd name="T4" fmla="*/ 5819 w 48"/>
                  <a:gd name="T5" fmla="*/ 136 h 50"/>
                  <a:gd name="T6" fmla="*/ 5819 w 48"/>
                  <a:gd name="T7" fmla="*/ 0 h 50"/>
                  <a:gd name="T8" fmla="*/ 0 w 48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0">
                    <a:moveTo>
                      <a:pt x="0" y="0"/>
                    </a:moveTo>
                    <a:lnTo>
                      <a:pt x="0" y="49"/>
                    </a:lnTo>
                    <a:lnTo>
                      <a:pt x="47" y="49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4000"/>
              </a:solidFill>
              <a:ln w="127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0" name="Freeform 20">
                <a:extLst>
                  <a:ext uri="{FF2B5EF4-FFF2-40B4-BE49-F238E27FC236}">
                    <a16:creationId xmlns:a16="http://schemas.microsoft.com/office/drawing/2014/main" id="{216D1B34-3D9E-D5B0-352F-5D289F8D7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1691"/>
                <a:ext cx="83" cy="56"/>
              </a:xfrm>
              <a:custGeom>
                <a:avLst/>
                <a:gdLst>
                  <a:gd name="T0" fmla="*/ 0 w 48"/>
                  <a:gd name="T1" fmla="*/ 0 h 50"/>
                  <a:gd name="T2" fmla="*/ 0 w 48"/>
                  <a:gd name="T3" fmla="*/ 136 h 50"/>
                  <a:gd name="T4" fmla="*/ 6462 w 48"/>
                  <a:gd name="T5" fmla="*/ 136 h 50"/>
                  <a:gd name="T6" fmla="*/ 6462 w 48"/>
                  <a:gd name="T7" fmla="*/ 0 h 50"/>
                  <a:gd name="T8" fmla="*/ 0 w 48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0">
                    <a:moveTo>
                      <a:pt x="0" y="0"/>
                    </a:moveTo>
                    <a:lnTo>
                      <a:pt x="0" y="49"/>
                    </a:lnTo>
                    <a:lnTo>
                      <a:pt x="47" y="49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4000"/>
              </a:solidFill>
              <a:ln w="127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1" name="Freeform 21">
                <a:extLst>
                  <a:ext uri="{FF2B5EF4-FFF2-40B4-BE49-F238E27FC236}">
                    <a16:creationId xmlns:a16="http://schemas.microsoft.com/office/drawing/2014/main" id="{91F0CE14-B8A7-2D9D-A3CA-4E791FAF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1735"/>
                <a:ext cx="84" cy="58"/>
              </a:xfrm>
              <a:custGeom>
                <a:avLst/>
                <a:gdLst>
                  <a:gd name="T0" fmla="*/ 0 w 49"/>
                  <a:gd name="T1" fmla="*/ 0 h 51"/>
                  <a:gd name="T2" fmla="*/ 0 w 49"/>
                  <a:gd name="T3" fmla="*/ 160 h 51"/>
                  <a:gd name="T4" fmla="*/ 6142 w 49"/>
                  <a:gd name="T5" fmla="*/ 160 h 51"/>
                  <a:gd name="T6" fmla="*/ 6142 w 49"/>
                  <a:gd name="T7" fmla="*/ 0 h 51"/>
                  <a:gd name="T8" fmla="*/ 0 w 4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51">
                    <a:moveTo>
                      <a:pt x="0" y="0"/>
                    </a:moveTo>
                    <a:lnTo>
                      <a:pt x="0" y="50"/>
                    </a:lnTo>
                    <a:lnTo>
                      <a:pt x="48" y="50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4000"/>
              </a:solidFill>
              <a:ln w="12700" cap="rnd" cmpd="sng">
                <a:solidFill>
                  <a:srgbClr val="804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2" name="Rectangle 22">
                <a:extLst>
                  <a:ext uri="{FF2B5EF4-FFF2-40B4-BE49-F238E27FC236}">
                    <a16:creationId xmlns:a16="http://schemas.microsoft.com/office/drawing/2014/main" id="{594E2434-51F1-DCE0-3CF9-6D2877942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9" y="1610"/>
                <a:ext cx="32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rgbClr val="804000"/>
                    </a:solidFill>
                    <a:latin typeface="Arial" charset="0"/>
                  </a:rPr>
                  <a:t>1987</a:t>
                </a:r>
                <a:endParaRPr lang="fr-FR" sz="1800" b="1">
                  <a:latin typeface="Arial" charset="0"/>
                </a:endParaRPr>
              </a:p>
            </p:txBody>
          </p:sp>
        </p:grpSp>
        <p:grpSp>
          <p:nvGrpSpPr>
            <p:cNvPr id="7" name="Group 23">
              <a:extLst>
                <a:ext uri="{FF2B5EF4-FFF2-40B4-BE49-F238E27FC236}">
                  <a16:creationId xmlns:a16="http://schemas.microsoft.com/office/drawing/2014/main" id="{D919B7D6-8698-F274-148B-9B5B64AF86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350" y="1868488"/>
              <a:ext cx="5802313" cy="2252662"/>
              <a:chOff x="1444" y="1107"/>
              <a:chExt cx="3655" cy="1419"/>
            </a:xfrm>
          </p:grpSpPr>
          <p:sp>
            <p:nvSpPr>
              <p:cNvPr id="171" name="Freeform 24">
                <a:extLst>
                  <a:ext uri="{FF2B5EF4-FFF2-40B4-BE49-F238E27FC236}">
                    <a16:creationId xmlns:a16="http://schemas.microsoft.com/office/drawing/2014/main" id="{D5BD4815-7F65-EA12-8CBD-F6386E0B8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3" y="1181"/>
                <a:ext cx="3171" cy="1316"/>
              </a:xfrm>
              <a:custGeom>
                <a:avLst/>
                <a:gdLst>
                  <a:gd name="T0" fmla="*/ 0 w 1857"/>
                  <a:gd name="T1" fmla="*/ 3483 h 1165"/>
                  <a:gd name="T2" fmla="*/ 76529 w 1857"/>
                  <a:gd name="T3" fmla="*/ 1672 h 1165"/>
                  <a:gd name="T4" fmla="*/ 152661 w 1857"/>
                  <a:gd name="T5" fmla="*/ 821 h 1165"/>
                  <a:gd name="T6" fmla="*/ 229070 w 1857"/>
                  <a:gd name="T7" fmla="*/ 0 h 11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57" h="1165">
                    <a:moveTo>
                      <a:pt x="0" y="1164"/>
                    </a:moveTo>
                    <a:lnTo>
                      <a:pt x="620" y="559"/>
                    </a:lnTo>
                    <a:lnTo>
                      <a:pt x="1237" y="275"/>
                    </a:lnTo>
                    <a:lnTo>
                      <a:pt x="1856" y="0"/>
                    </a:lnTo>
                  </a:path>
                </a:pathLst>
              </a:custGeom>
              <a:noFill/>
              <a:ln w="254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2" name="Freeform 25">
                <a:extLst>
                  <a:ext uri="{FF2B5EF4-FFF2-40B4-BE49-F238E27FC236}">
                    <a16:creationId xmlns:a16="http://schemas.microsoft.com/office/drawing/2014/main" id="{0F4AA231-B4C3-9B5D-F900-F1F634B46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2467"/>
                <a:ext cx="81" cy="59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160 h 52"/>
                  <a:gd name="T4" fmla="*/ 5174 w 48"/>
                  <a:gd name="T5" fmla="*/ 160 h 52"/>
                  <a:gd name="T6" fmla="*/ 5174 w 48"/>
                  <a:gd name="T7" fmla="*/ 0 h 52"/>
                  <a:gd name="T8" fmla="*/ 0 w 48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1"/>
                    </a:lnTo>
                    <a:lnTo>
                      <a:pt x="47" y="51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80"/>
              </a:solidFill>
              <a:ln w="127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3" name="Freeform 26">
                <a:extLst>
                  <a:ext uri="{FF2B5EF4-FFF2-40B4-BE49-F238E27FC236}">
                    <a16:creationId xmlns:a16="http://schemas.microsoft.com/office/drawing/2014/main" id="{723625A6-8A82-D4B7-E357-96A6CEF95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" y="1785"/>
                <a:ext cx="82" cy="56"/>
              </a:xfrm>
              <a:custGeom>
                <a:avLst/>
                <a:gdLst>
                  <a:gd name="T0" fmla="*/ 0 w 48"/>
                  <a:gd name="T1" fmla="*/ 0 h 50"/>
                  <a:gd name="T2" fmla="*/ 0 w 48"/>
                  <a:gd name="T3" fmla="*/ 136 h 50"/>
                  <a:gd name="T4" fmla="*/ 5819 w 48"/>
                  <a:gd name="T5" fmla="*/ 136 h 50"/>
                  <a:gd name="T6" fmla="*/ 5819 w 48"/>
                  <a:gd name="T7" fmla="*/ 0 h 50"/>
                  <a:gd name="T8" fmla="*/ 0 w 48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0">
                    <a:moveTo>
                      <a:pt x="0" y="0"/>
                    </a:moveTo>
                    <a:lnTo>
                      <a:pt x="0" y="49"/>
                    </a:lnTo>
                    <a:lnTo>
                      <a:pt x="47" y="49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80"/>
              </a:solidFill>
              <a:ln w="127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4" name="Freeform 27">
                <a:extLst>
                  <a:ext uri="{FF2B5EF4-FFF2-40B4-BE49-F238E27FC236}">
                    <a16:creationId xmlns:a16="http://schemas.microsoft.com/office/drawing/2014/main" id="{85C069A9-DBD2-A1BF-8885-1440CAB04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1462"/>
                <a:ext cx="83" cy="58"/>
              </a:xfrm>
              <a:custGeom>
                <a:avLst/>
                <a:gdLst>
                  <a:gd name="T0" fmla="*/ 0 w 48"/>
                  <a:gd name="T1" fmla="*/ 0 h 51"/>
                  <a:gd name="T2" fmla="*/ 0 w 48"/>
                  <a:gd name="T3" fmla="*/ 160 h 51"/>
                  <a:gd name="T4" fmla="*/ 6462 w 48"/>
                  <a:gd name="T5" fmla="*/ 160 h 51"/>
                  <a:gd name="T6" fmla="*/ 6462 w 48"/>
                  <a:gd name="T7" fmla="*/ 0 h 51"/>
                  <a:gd name="T8" fmla="*/ 0 w 48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1">
                    <a:moveTo>
                      <a:pt x="0" y="0"/>
                    </a:moveTo>
                    <a:lnTo>
                      <a:pt x="0" y="50"/>
                    </a:lnTo>
                    <a:lnTo>
                      <a:pt x="47" y="50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80"/>
              </a:solidFill>
              <a:ln w="127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5" name="Freeform 28">
                <a:extLst>
                  <a:ext uri="{FF2B5EF4-FFF2-40B4-BE49-F238E27FC236}">
                    <a16:creationId xmlns:a16="http://schemas.microsoft.com/office/drawing/2014/main" id="{1374A899-C15B-9E1F-0B47-2F2EBB903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1152"/>
                <a:ext cx="84" cy="57"/>
              </a:xfrm>
              <a:custGeom>
                <a:avLst/>
                <a:gdLst>
                  <a:gd name="T0" fmla="*/ 0 w 49"/>
                  <a:gd name="T1" fmla="*/ 0 h 50"/>
                  <a:gd name="T2" fmla="*/ 0 w 49"/>
                  <a:gd name="T3" fmla="*/ 160 h 50"/>
                  <a:gd name="T4" fmla="*/ 6142 w 49"/>
                  <a:gd name="T5" fmla="*/ 160 h 50"/>
                  <a:gd name="T6" fmla="*/ 6142 w 49"/>
                  <a:gd name="T7" fmla="*/ 0 h 50"/>
                  <a:gd name="T8" fmla="*/ 0 w 49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50">
                    <a:moveTo>
                      <a:pt x="0" y="0"/>
                    </a:moveTo>
                    <a:lnTo>
                      <a:pt x="0" y="49"/>
                    </a:lnTo>
                    <a:lnTo>
                      <a:pt x="48" y="49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80"/>
              </a:solidFill>
              <a:ln w="12700" cap="rnd" cmpd="sng">
                <a:solidFill>
                  <a:srgbClr val="000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6" name="Rectangle 29">
                <a:extLst>
                  <a:ext uri="{FF2B5EF4-FFF2-40B4-BE49-F238E27FC236}">
                    <a16:creationId xmlns:a16="http://schemas.microsoft.com/office/drawing/2014/main" id="{8D1CAC3C-1357-33DB-50C7-E841FC12F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9" y="1107"/>
                <a:ext cx="32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rgbClr val="000080"/>
                    </a:solidFill>
                    <a:latin typeface="Arial" charset="0"/>
                  </a:rPr>
                  <a:t>1984</a:t>
                </a:r>
                <a:endParaRPr lang="fr-FR" sz="1800" b="1">
                  <a:latin typeface="Arial" charset="0"/>
                </a:endParaRPr>
              </a:p>
            </p:txBody>
          </p:sp>
        </p:grpSp>
        <p:grpSp>
          <p:nvGrpSpPr>
            <p:cNvPr id="8" name="Group 30">
              <a:extLst>
                <a:ext uri="{FF2B5EF4-FFF2-40B4-BE49-F238E27FC236}">
                  <a16:creationId xmlns:a16="http://schemas.microsoft.com/office/drawing/2014/main" id="{B813E03A-613F-379F-E276-F0AF28986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350" y="1587500"/>
              <a:ext cx="5802313" cy="1700213"/>
              <a:chOff x="1444" y="930"/>
              <a:chExt cx="3655" cy="1071"/>
            </a:xfrm>
          </p:grpSpPr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41904A4D-E22E-69AD-99A2-573484C07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3" y="1104"/>
                <a:ext cx="3171" cy="868"/>
              </a:xfrm>
              <a:custGeom>
                <a:avLst/>
                <a:gdLst>
                  <a:gd name="T0" fmla="*/ 0 w 1857"/>
                  <a:gd name="T1" fmla="*/ 2286 h 769"/>
                  <a:gd name="T2" fmla="*/ 76529 w 1857"/>
                  <a:gd name="T3" fmla="*/ 1105 h 769"/>
                  <a:gd name="T4" fmla="*/ 152661 w 1857"/>
                  <a:gd name="T5" fmla="*/ 277 h 769"/>
                  <a:gd name="T6" fmla="*/ 229070 w 1857"/>
                  <a:gd name="T7" fmla="*/ 0 h 76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57" h="769">
                    <a:moveTo>
                      <a:pt x="0" y="768"/>
                    </a:moveTo>
                    <a:lnTo>
                      <a:pt x="620" y="370"/>
                    </a:lnTo>
                    <a:lnTo>
                      <a:pt x="1237" y="93"/>
                    </a:lnTo>
                    <a:lnTo>
                      <a:pt x="1856" y="0"/>
                    </a:lnTo>
                  </a:path>
                </a:pathLst>
              </a:custGeom>
              <a:noFill/>
              <a:ln w="254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124F0DEE-D767-015B-511C-3F764BDCB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1944"/>
                <a:ext cx="81" cy="57"/>
              </a:xfrm>
              <a:custGeom>
                <a:avLst/>
                <a:gdLst>
                  <a:gd name="T0" fmla="*/ 0 w 48"/>
                  <a:gd name="T1" fmla="*/ 0 h 50"/>
                  <a:gd name="T2" fmla="*/ 0 w 48"/>
                  <a:gd name="T3" fmla="*/ 160 h 50"/>
                  <a:gd name="T4" fmla="*/ 5174 w 48"/>
                  <a:gd name="T5" fmla="*/ 160 h 50"/>
                  <a:gd name="T6" fmla="*/ 5174 w 48"/>
                  <a:gd name="T7" fmla="*/ 0 h 50"/>
                  <a:gd name="T8" fmla="*/ 0 w 48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0">
                    <a:moveTo>
                      <a:pt x="0" y="0"/>
                    </a:moveTo>
                    <a:lnTo>
                      <a:pt x="0" y="49"/>
                    </a:lnTo>
                    <a:lnTo>
                      <a:pt x="47" y="49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00"/>
              </a:solidFill>
              <a:ln w="127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496B4A45-D82F-92FC-FB29-33DBB94AD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" y="1492"/>
                <a:ext cx="82" cy="59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160 h 52"/>
                  <a:gd name="T4" fmla="*/ 5819 w 48"/>
                  <a:gd name="T5" fmla="*/ 160 h 52"/>
                  <a:gd name="T6" fmla="*/ 5819 w 48"/>
                  <a:gd name="T7" fmla="*/ 0 h 52"/>
                  <a:gd name="T8" fmla="*/ 0 w 48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1"/>
                    </a:lnTo>
                    <a:lnTo>
                      <a:pt x="47" y="51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00"/>
              </a:solidFill>
              <a:ln w="127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1B5D286B-B2BD-712A-2299-4A406862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1182"/>
                <a:ext cx="83" cy="56"/>
              </a:xfrm>
              <a:custGeom>
                <a:avLst/>
                <a:gdLst>
                  <a:gd name="T0" fmla="*/ 0 w 48"/>
                  <a:gd name="T1" fmla="*/ 0 h 50"/>
                  <a:gd name="T2" fmla="*/ 0 w 48"/>
                  <a:gd name="T3" fmla="*/ 136 h 50"/>
                  <a:gd name="T4" fmla="*/ 6462 w 48"/>
                  <a:gd name="T5" fmla="*/ 136 h 50"/>
                  <a:gd name="T6" fmla="*/ 6462 w 48"/>
                  <a:gd name="T7" fmla="*/ 0 h 50"/>
                  <a:gd name="T8" fmla="*/ 0 w 48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0">
                    <a:moveTo>
                      <a:pt x="0" y="0"/>
                    </a:moveTo>
                    <a:lnTo>
                      <a:pt x="0" y="49"/>
                    </a:lnTo>
                    <a:lnTo>
                      <a:pt x="47" y="49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00"/>
              </a:solidFill>
              <a:ln w="127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F85142F8-1715-A77C-C097-2CDE653CB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1077"/>
                <a:ext cx="84" cy="56"/>
              </a:xfrm>
              <a:custGeom>
                <a:avLst/>
                <a:gdLst>
                  <a:gd name="T0" fmla="*/ 0 w 49"/>
                  <a:gd name="T1" fmla="*/ 0 h 50"/>
                  <a:gd name="T2" fmla="*/ 0 w 49"/>
                  <a:gd name="T3" fmla="*/ 136 h 50"/>
                  <a:gd name="T4" fmla="*/ 6142 w 49"/>
                  <a:gd name="T5" fmla="*/ 136 h 50"/>
                  <a:gd name="T6" fmla="*/ 6142 w 49"/>
                  <a:gd name="T7" fmla="*/ 0 h 50"/>
                  <a:gd name="T8" fmla="*/ 0 w 49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50">
                    <a:moveTo>
                      <a:pt x="0" y="0"/>
                    </a:moveTo>
                    <a:lnTo>
                      <a:pt x="0" y="49"/>
                    </a:lnTo>
                    <a:lnTo>
                      <a:pt x="48" y="49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00"/>
              </a:solidFill>
              <a:ln w="12700" cap="rnd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0" name="Rectangle 36">
                <a:extLst>
                  <a:ext uri="{FF2B5EF4-FFF2-40B4-BE49-F238E27FC236}">
                    <a16:creationId xmlns:a16="http://schemas.microsoft.com/office/drawing/2014/main" id="{1AE35ED7-06C1-23C3-35DC-D926A5256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9" y="930"/>
                <a:ext cx="32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fr-FR" sz="1800" b="1">
                    <a:solidFill>
                      <a:srgbClr val="800000"/>
                    </a:solidFill>
                    <a:latin typeface="Arial" charset="0"/>
                  </a:rPr>
                  <a:t>1983</a:t>
                </a:r>
              </a:p>
            </p:txBody>
          </p:sp>
        </p:grpSp>
        <p:grpSp>
          <p:nvGrpSpPr>
            <p:cNvPr id="9" name="Group 37">
              <a:extLst>
                <a:ext uri="{FF2B5EF4-FFF2-40B4-BE49-F238E27FC236}">
                  <a16:creationId xmlns:a16="http://schemas.microsoft.com/office/drawing/2014/main" id="{94939B6F-84E6-2515-9BB1-CDA01E13EE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5050" y="4271963"/>
              <a:ext cx="5821363" cy="1309687"/>
              <a:chOff x="1452" y="2621"/>
              <a:chExt cx="3667" cy="825"/>
            </a:xfrm>
          </p:grpSpPr>
          <p:sp>
            <p:nvSpPr>
              <p:cNvPr id="159" name="Freeform 38">
                <a:extLst>
                  <a:ext uri="{FF2B5EF4-FFF2-40B4-BE49-F238E27FC236}">
                    <a16:creationId xmlns:a16="http://schemas.microsoft.com/office/drawing/2014/main" id="{560B476C-CE22-0A7C-7763-5DB6946E3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" y="2640"/>
                <a:ext cx="84" cy="58"/>
              </a:xfrm>
              <a:custGeom>
                <a:avLst/>
                <a:gdLst>
                  <a:gd name="T0" fmla="*/ 0 w 49"/>
                  <a:gd name="T1" fmla="*/ 0 h 51"/>
                  <a:gd name="T2" fmla="*/ 0 w 49"/>
                  <a:gd name="T3" fmla="*/ 160 h 51"/>
                  <a:gd name="T4" fmla="*/ 6142 w 49"/>
                  <a:gd name="T5" fmla="*/ 160 h 51"/>
                  <a:gd name="T6" fmla="*/ 6142 w 49"/>
                  <a:gd name="T7" fmla="*/ 0 h 51"/>
                  <a:gd name="T8" fmla="*/ 0 w 4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51">
                    <a:moveTo>
                      <a:pt x="0" y="0"/>
                    </a:moveTo>
                    <a:lnTo>
                      <a:pt x="0" y="50"/>
                    </a:lnTo>
                    <a:lnTo>
                      <a:pt x="48" y="50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0" name="Freeform 39">
                <a:extLst>
                  <a:ext uri="{FF2B5EF4-FFF2-40B4-BE49-F238E27FC236}">
                    <a16:creationId xmlns:a16="http://schemas.microsoft.com/office/drawing/2014/main" id="{2CA05641-B103-85AC-FE0A-D459363BA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2669"/>
                <a:ext cx="3171" cy="751"/>
              </a:xfrm>
              <a:custGeom>
                <a:avLst/>
                <a:gdLst>
                  <a:gd name="T0" fmla="*/ 0 w 1857"/>
                  <a:gd name="T1" fmla="*/ 2009 h 664"/>
                  <a:gd name="T2" fmla="*/ 76529 w 1857"/>
                  <a:gd name="T3" fmla="*/ 547 h 664"/>
                  <a:gd name="T4" fmla="*/ 152661 w 1857"/>
                  <a:gd name="T5" fmla="*/ 234 h 664"/>
                  <a:gd name="T6" fmla="*/ 229070 w 1857"/>
                  <a:gd name="T7" fmla="*/ 0 h 66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57" h="664">
                    <a:moveTo>
                      <a:pt x="0" y="663"/>
                    </a:moveTo>
                    <a:lnTo>
                      <a:pt x="620" y="180"/>
                    </a:lnTo>
                    <a:lnTo>
                      <a:pt x="1237" y="77"/>
                    </a:lnTo>
                    <a:lnTo>
                      <a:pt x="1856" y="0"/>
                    </a:ln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1" name="Freeform 40">
                <a:extLst>
                  <a:ext uri="{FF2B5EF4-FFF2-40B4-BE49-F238E27FC236}">
                    <a16:creationId xmlns:a16="http://schemas.microsoft.com/office/drawing/2014/main" id="{B812288E-C145-C255-7DBC-B9692618B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2" y="3390"/>
                <a:ext cx="81" cy="56"/>
              </a:xfrm>
              <a:custGeom>
                <a:avLst/>
                <a:gdLst>
                  <a:gd name="T0" fmla="*/ 0 w 48"/>
                  <a:gd name="T1" fmla="*/ 0 h 49"/>
                  <a:gd name="T2" fmla="*/ 0 w 48"/>
                  <a:gd name="T3" fmla="*/ 159 h 49"/>
                  <a:gd name="T4" fmla="*/ 5174 w 48"/>
                  <a:gd name="T5" fmla="*/ 159 h 49"/>
                  <a:gd name="T6" fmla="*/ 5174 w 48"/>
                  <a:gd name="T7" fmla="*/ 0 h 49"/>
                  <a:gd name="T8" fmla="*/ 0 w 48"/>
                  <a:gd name="T9" fmla="*/ 0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49">
                    <a:moveTo>
                      <a:pt x="0" y="0"/>
                    </a:moveTo>
                    <a:lnTo>
                      <a:pt x="0" y="48"/>
                    </a:lnTo>
                    <a:lnTo>
                      <a:pt x="47" y="48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2" name="Freeform 41">
                <a:extLst>
                  <a:ext uri="{FF2B5EF4-FFF2-40B4-BE49-F238E27FC236}">
                    <a16:creationId xmlns:a16="http://schemas.microsoft.com/office/drawing/2014/main" id="{DEF7FF78-9BB9-2A8B-9774-755989A24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" y="2846"/>
                <a:ext cx="82" cy="58"/>
              </a:xfrm>
              <a:custGeom>
                <a:avLst/>
                <a:gdLst>
                  <a:gd name="T0" fmla="*/ 0 w 48"/>
                  <a:gd name="T1" fmla="*/ 0 h 51"/>
                  <a:gd name="T2" fmla="*/ 0 w 48"/>
                  <a:gd name="T3" fmla="*/ 160 h 51"/>
                  <a:gd name="T4" fmla="*/ 5819 w 48"/>
                  <a:gd name="T5" fmla="*/ 160 h 51"/>
                  <a:gd name="T6" fmla="*/ 5819 w 48"/>
                  <a:gd name="T7" fmla="*/ 0 h 51"/>
                  <a:gd name="T8" fmla="*/ 0 w 48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1">
                    <a:moveTo>
                      <a:pt x="0" y="0"/>
                    </a:moveTo>
                    <a:lnTo>
                      <a:pt x="0" y="50"/>
                    </a:lnTo>
                    <a:lnTo>
                      <a:pt x="47" y="50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3" name="Freeform 42">
                <a:extLst>
                  <a:ext uri="{FF2B5EF4-FFF2-40B4-BE49-F238E27FC236}">
                    <a16:creationId xmlns:a16="http://schemas.microsoft.com/office/drawing/2014/main" id="{E3BC12D1-5BEE-26F2-A9A1-86BF7F74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2730"/>
                <a:ext cx="83" cy="56"/>
              </a:xfrm>
              <a:custGeom>
                <a:avLst/>
                <a:gdLst>
                  <a:gd name="T0" fmla="*/ 0 w 48"/>
                  <a:gd name="T1" fmla="*/ 0 h 49"/>
                  <a:gd name="T2" fmla="*/ 0 w 48"/>
                  <a:gd name="T3" fmla="*/ 159 h 49"/>
                  <a:gd name="T4" fmla="*/ 6462 w 48"/>
                  <a:gd name="T5" fmla="*/ 159 h 49"/>
                  <a:gd name="T6" fmla="*/ 6462 w 48"/>
                  <a:gd name="T7" fmla="*/ 0 h 49"/>
                  <a:gd name="T8" fmla="*/ 0 w 48"/>
                  <a:gd name="T9" fmla="*/ 0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49">
                    <a:moveTo>
                      <a:pt x="0" y="0"/>
                    </a:moveTo>
                    <a:lnTo>
                      <a:pt x="0" y="48"/>
                    </a:lnTo>
                    <a:lnTo>
                      <a:pt x="47" y="48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4" name="Rectangle 43">
                <a:extLst>
                  <a:ext uri="{FF2B5EF4-FFF2-40B4-BE49-F238E27FC236}">
                    <a16:creationId xmlns:a16="http://schemas.microsoft.com/office/drawing/2014/main" id="{E4818BB8-BF63-E5E6-06E5-9B2C740FA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9" y="2621"/>
                <a:ext cx="32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fr-FR" sz="1800" b="1">
                    <a:solidFill>
                      <a:schemeClr val="accent1"/>
                    </a:solidFill>
                    <a:latin typeface="Arial" charset="0"/>
                  </a:rPr>
                  <a:t>1985</a:t>
                </a:r>
              </a:p>
            </p:txBody>
          </p:sp>
        </p:grpSp>
        <p:grpSp>
          <p:nvGrpSpPr>
            <p:cNvPr id="10" name="Group 44">
              <a:extLst>
                <a:ext uri="{FF2B5EF4-FFF2-40B4-BE49-F238E27FC236}">
                  <a16:creationId xmlns:a16="http://schemas.microsoft.com/office/drawing/2014/main" id="{1E21AF37-19B3-5A73-9E51-C465369361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9825" y="1628775"/>
              <a:ext cx="6961188" cy="4824413"/>
              <a:chOff x="718" y="660"/>
              <a:chExt cx="4482" cy="3335"/>
            </a:xfrm>
          </p:grpSpPr>
          <p:sp>
            <p:nvSpPr>
              <p:cNvPr id="15" name="Line 45">
                <a:extLst>
                  <a:ext uri="{FF2B5EF4-FFF2-40B4-BE49-F238E27FC236}">
                    <a16:creationId xmlns:a16="http://schemas.microsoft.com/office/drawing/2014/main" id="{E9ACA480-94C3-DCBA-24A3-67237CEA2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4" y="1755"/>
                <a:ext cx="2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16" name="Group 46">
                <a:extLst>
                  <a:ext uri="{FF2B5EF4-FFF2-40B4-BE49-F238E27FC236}">
                    <a16:creationId xmlns:a16="http://schemas.microsoft.com/office/drawing/2014/main" id="{8D0FD9EF-47E0-241D-AE82-E8AD2D605D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8" y="660"/>
                <a:ext cx="4482" cy="3335"/>
                <a:chOff x="710" y="660"/>
                <a:chExt cx="4482" cy="3335"/>
              </a:xfrm>
            </p:grpSpPr>
            <p:grpSp>
              <p:nvGrpSpPr>
                <p:cNvPr id="17" name="Group 47">
                  <a:extLst>
                    <a:ext uri="{FF2B5EF4-FFF2-40B4-BE49-F238E27FC236}">
                      <a16:creationId xmlns:a16="http://schemas.microsoft.com/office/drawing/2014/main" id="{4F124F89-D6A6-4422-09D7-4DE579A578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21" y="835"/>
                  <a:ext cx="3730" cy="2825"/>
                  <a:chOff x="921" y="835"/>
                  <a:chExt cx="3730" cy="2825"/>
                </a:xfrm>
              </p:grpSpPr>
              <p:sp>
                <p:nvSpPr>
                  <p:cNvPr id="46" name="Line 48">
                    <a:extLst>
                      <a:ext uri="{FF2B5EF4-FFF2-40B4-BE49-F238E27FC236}">
                        <a16:creationId xmlns:a16="http://schemas.microsoft.com/office/drawing/2014/main" id="{DB92F2DF-CFB1-3B05-C2E0-1D5203E60D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21" y="1756"/>
                    <a:ext cx="26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Line 49">
                    <a:extLst>
                      <a:ext uri="{FF2B5EF4-FFF2-40B4-BE49-F238E27FC236}">
                        <a16:creationId xmlns:a16="http://schemas.microsoft.com/office/drawing/2014/main" id="{2B705A79-2F81-913A-BEDE-3E8D1EA08E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81" y="3600"/>
                    <a:ext cx="0" cy="4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Line 50">
                    <a:extLst>
                      <a:ext uri="{FF2B5EF4-FFF2-40B4-BE49-F238E27FC236}">
                        <a16:creationId xmlns:a16="http://schemas.microsoft.com/office/drawing/2014/main" id="{5D4B7097-2E2B-CF38-D7B7-7B24F6F298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35" y="1291"/>
                    <a:ext cx="2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9" name="Line 51">
                    <a:extLst>
                      <a:ext uri="{FF2B5EF4-FFF2-40B4-BE49-F238E27FC236}">
                        <a16:creationId xmlns:a16="http://schemas.microsoft.com/office/drawing/2014/main" id="{2A7CB0D5-DD03-0F35-D591-03F18BBC3B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27" y="835"/>
                    <a:ext cx="2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4" name="Line 52">
                    <a:extLst>
                      <a:ext uri="{FF2B5EF4-FFF2-40B4-BE49-F238E27FC236}">
                        <a16:creationId xmlns:a16="http://schemas.microsoft.com/office/drawing/2014/main" id="{25DFA492-AA33-D788-6E58-97381B4170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30" y="2673"/>
                    <a:ext cx="23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5" name="Line 53">
                    <a:extLst>
                      <a:ext uri="{FF2B5EF4-FFF2-40B4-BE49-F238E27FC236}">
                        <a16:creationId xmlns:a16="http://schemas.microsoft.com/office/drawing/2014/main" id="{C27859B7-2BAE-2EFF-E414-B2693FB46F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30" y="3145"/>
                    <a:ext cx="23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6" name="Freeform 54">
                    <a:extLst>
                      <a:ext uri="{FF2B5EF4-FFF2-40B4-BE49-F238E27FC236}">
                        <a16:creationId xmlns:a16="http://schemas.microsoft.com/office/drawing/2014/main" id="{44520EF4-641A-CAF4-56FE-A15C45FAD0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48" y="3601"/>
                    <a:ext cx="2" cy="59"/>
                  </a:xfrm>
                  <a:custGeom>
                    <a:avLst/>
                    <a:gdLst>
                      <a:gd name="T0" fmla="*/ 2 w 2"/>
                      <a:gd name="T1" fmla="*/ 59 h 59"/>
                      <a:gd name="T2" fmla="*/ 0 w 2"/>
                      <a:gd name="T3" fmla="*/ 0 h 5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59">
                        <a:moveTo>
                          <a:pt x="2" y="5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7" name="Line 55">
                    <a:extLst>
                      <a:ext uri="{FF2B5EF4-FFF2-40B4-BE49-F238E27FC236}">
                        <a16:creationId xmlns:a16="http://schemas.microsoft.com/office/drawing/2014/main" id="{680BE3DF-E421-C657-AD26-3F5A9429BC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9" y="3600"/>
                    <a:ext cx="0" cy="4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8" name="Line 56">
                    <a:extLst>
                      <a:ext uri="{FF2B5EF4-FFF2-40B4-BE49-F238E27FC236}">
                        <a16:creationId xmlns:a16="http://schemas.microsoft.com/office/drawing/2014/main" id="{1212632D-438D-A113-60EA-8311B192C1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1" y="3600"/>
                    <a:ext cx="0" cy="4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18" name="Group 57">
                  <a:extLst>
                    <a:ext uri="{FF2B5EF4-FFF2-40B4-BE49-F238E27FC236}">
                      <a16:creationId xmlns:a16="http://schemas.microsoft.com/office/drawing/2014/main" id="{4DBB0599-D079-F38B-CCAA-69F1489F44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10" y="660"/>
                  <a:ext cx="4482" cy="3335"/>
                  <a:chOff x="710" y="660"/>
                  <a:chExt cx="4482" cy="3335"/>
                </a:xfrm>
              </p:grpSpPr>
              <p:grpSp>
                <p:nvGrpSpPr>
                  <p:cNvPr id="19" name="Group 58">
                    <a:extLst>
                      <a:ext uri="{FF2B5EF4-FFF2-40B4-BE49-F238E27FC236}">
                        <a16:creationId xmlns:a16="http://schemas.microsoft.com/office/drawing/2014/main" id="{CC021550-4FD9-ABD0-83F7-7D9D8B7DAF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10" y="739"/>
                    <a:ext cx="204" cy="2954"/>
                    <a:chOff x="782" y="715"/>
                    <a:chExt cx="204" cy="2954"/>
                  </a:xfrm>
                </p:grpSpPr>
                <p:sp>
                  <p:nvSpPr>
                    <p:cNvPr id="39" name="Rectangle 59">
                      <a:extLst>
                        <a:ext uri="{FF2B5EF4-FFF2-40B4-BE49-F238E27FC236}">
                          <a16:creationId xmlns:a16="http://schemas.microsoft.com/office/drawing/2014/main" id="{907F51DD-68E3-B415-F2B1-F0F1F053243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3480"/>
                      <a:ext cx="122" cy="1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latin typeface="Arial" charset="0"/>
                        </a:rPr>
                        <a:t>4 </a:t>
                      </a:r>
                    </a:p>
                  </p:txBody>
                </p:sp>
                <p:sp>
                  <p:nvSpPr>
                    <p:cNvPr id="40" name="Rectangle 60">
                      <a:extLst>
                        <a:ext uri="{FF2B5EF4-FFF2-40B4-BE49-F238E27FC236}">
                          <a16:creationId xmlns:a16="http://schemas.microsoft.com/office/drawing/2014/main" id="{ADDC2841-A48F-9668-D162-1F0B8AFE8E6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3021"/>
                      <a:ext cx="122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latin typeface="Arial" charset="0"/>
                        </a:rPr>
                        <a:t>6 </a:t>
                      </a:r>
                    </a:p>
                  </p:txBody>
                </p:sp>
                <p:sp>
                  <p:nvSpPr>
                    <p:cNvPr id="41" name="Rectangle 61">
                      <a:extLst>
                        <a:ext uri="{FF2B5EF4-FFF2-40B4-BE49-F238E27FC236}">
                          <a16:creationId xmlns:a16="http://schemas.microsoft.com/office/drawing/2014/main" id="{E00E7198-D51B-F9D5-3900-29CDA114A6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61"/>
                      <a:ext cx="122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latin typeface="Arial" charset="0"/>
                        </a:rPr>
                        <a:t>8 </a:t>
                      </a:r>
                    </a:p>
                  </p:txBody>
                </p:sp>
                <p:sp>
                  <p:nvSpPr>
                    <p:cNvPr id="42" name="Rectangle 62">
                      <a:extLst>
                        <a:ext uri="{FF2B5EF4-FFF2-40B4-BE49-F238E27FC236}">
                          <a16:creationId xmlns:a16="http://schemas.microsoft.com/office/drawing/2014/main" id="{7DAB9BD2-EFF7-FFBF-FEFF-EEA299B9007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2" y="2098"/>
                      <a:ext cx="204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latin typeface="Arial" charset="0"/>
                        </a:rPr>
                        <a:t>10 </a:t>
                      </a:r>
                    </a:p>
                  </p:txBody>
                </p:sp>
                <p:sp>
                  <p:nvSpPr>
                    <p:cNvPr id="43" name="Rectangle 63">
                      <a:extLst>
                        <a:ext uri="{FF2B5EF4-FFF2-40B4-BE49-F238E27FC236}">
                          <a16:creationId xmlns:a16="http://schemas.microsoft.com/office/drawing/2014/main" id="{C082941A-ADE8-E55D-0F97-D8CBB02175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2" y="1637"/>
                      <a:ext cx="204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latin typeface="Arial" charset="0"/>
                        </a:rPr>
                        <a:t>12 </a:t>
                      </a:r>
                    </a:p>
                  </p:txBody>
                </p:sp>
                <p:sp>
                  <p:nvSpPr>
                    <p:cNvPr id="44" name="Rectangle 64">
                      <a:extLst>
                        <a:ext uri="{FF2B5EF4-FFF2-40B4-BE49-F238E27FC236}">
                          <a16:creationId xmlns:a16="http://schemas.microsoft.com/office/drawing/2014/main" id="{26223103-3D61-7EEC-4B8D-512F2BF64DC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2" y="1176"/>
                      <a:ext cx="204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latin typeface="Arial" charset="0"/>
                        </a:rPr>
                        <a:t>14 </a:t>
                      </a:r>
                    </a:p>
                  </p:txBody>
                </p:sp>
                <p:sp>
                  <p:nvSpPr>
                    <p:cNvPr id="45" name="Rectangle 65">
                      <a:extLst>
                        <a:ext uri="{FF2B5EF4-FFF2-40B4-BE49-F238E27FC236}">
                          <a16:creationId xmlns:a16="http://schemas.microsoft.com/office/drawing/2014/main" id="{3E397A39-836F-C6BE-B1A1-C13E65240D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2" y="715"/>
                      <a:ext cx="204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fr-FR" sz="1800" b="1">
                          <a:latin typeface="Arial" charset="0"/>
                        </a:rPr>
                        <a:t>16 </a:t>
                      </a:r>
                    </a:p>
                  </p:txBody>
                </p:sp>
              </p:grpSp>
              <p:sp>
                <p:nvSpPr>
                  <p:cNvPr id="20" name="Rectangle 66">
                    <a:extLst>
                      <a:ext uri="{FF2B5EF4-FFF2-40B4-BE49-F238E27FC236}">
                        <a16:creationId xmlns:a16="http://schemas.microsoft.com/office/drawing/2014/main" id="{36E33900-D39E-3A60-F260-D91B31B000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660"/>
                    <a:ext cx="736" cy="19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/>
                    <a:r>
                      <a:rPr lang="fr-FR" sz="1800" b="1">
                        <a:latin typeface="Arial" charset="0"/>
                      </a:rPr>
                      <a:t>t MS/ha/an</a:t>
                    </a:r>
                  </a:p>
                </p:txBody>
              </p:sp>
              <p:grpSp>
                <p:nvGrpSpPr>
                  <p:cNvPr id="21" name="Group 67">
                    <a:extLst>
                      <a:ext uri="{FF2B5EF4-FFF2-40B4-BE49-F238E27FC236}">
                        <a16:creationId xmlns:a16="http://schemas.microsoft.com/office/drawing/2014/main" id="{707291DB-10DB-84A8-60CD-95CB7D47160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40" y="3642"/>
                    <a:ext cx="3335" cy="189"/>
                    <a:chOff x="1440" y="3642"/>
                    <a:chExt cx="3335" cy="189"/>
                  </a:xfrm>
                </p:grpSpPr>
                <p:sp>
                  <p:nvSpPr>
                    <p:cNvPr id="35" name="Rectangle 68">
                      <a:extLst>
                        <a:ext uri="{FF2B5EF4-FFF2-40B4-BE49-F238E27FC236}">
                          <a16:creationId xmlns:a16="http://schemas.microsoft.com/office/drawing/2014/main" id="{B10C548F-F933-C37C-C201-370F6E61BFE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0" y="3642"/>
                      <a:ext cx="82" cy="1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fr-FR" sz="1800" b="1">
                          <a:latin typeface="Arial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36" name="Rectangle 69">
                      <a:extLst>
                        <a:ext uri="{FF2B5EF4-FFF2-40B4-BE49-F238E27FC236}">
                          <a16:creationId xmlns:a16="http://schemas.microsoft.com/office/drawing/2014/main" id="{AD0339C7-8997-A4E1-591F-DEF2CC3681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24" y="3642"/>
                      <a:ext cx="246" cy="1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fr-FR" sz="1800" b="1">
                          <a:latin typeface="Arial" charset="0"/>
                        </a:rPr>
                        <a:t>120</a:t>
                      </a:r>
                    </a:p>
                  </p:txBody>
                </p:sp>
                <p:sp>
                  <p:nvSpPr>
                    <p:cNvPr id="37" name="Rectangle 70">
                      <a:extLst>
                        <a:ext uri="{FF2B5EF4-FFF2-40B4-BE49-F238E27FC236}">
                          <a16:creationId xmlns:a16="http://schemas.microsoft.com/office/drawing/2014/main" id="{3C0DB978-5566-A511-187C-ED9D8EF660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73" y="3642"/>
                      <a:ext cx="245" cy="1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fr-FR" sz="1800" b="1">
                          <a:latin typeface="Arial" charset="0"/>
                        </a:rPr>
                        <a:t>240</a:t>
                      </a:r>
                    </a:p>
                  </p:txBody>
                </p:sp>
                <p:sp>
                  <p:nvSpPr>
                    <p:cNvPr id="38" name="Rectangle 71">
                      <a:extLst>
                        <a:ext uri="{FF2B5EF4-FFF2-40B4-BE49-F238E27FC236}">
                          <a16:creationId xmlns:a16="http://schemas.microsoft.com/office/drawing/2014/main" id="{0C559246-725C-F9CC-03FC-EE39BEB287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30" y="3642"/>
                      <a:ext cx="245" cy="1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fr-FR" sz="1800" b="1">
                          <a:latin typeface="Arial" charset="0"/>
                        </a:rPr>
                        <a:t>360</a:t>
                      </a:r>
                    </a:p>
                  </p:txBody>
                </p:sp>
              </p:grpSp>
              <p:sp>
                <p:nvSpPr>
                  <p:cNvPr id="22" name="Rectangle 72">
                    <a:extLst>
                      <a:ext uri="{FF2B5EF4-FFF2-40B4-BE49-F238E27FC236}">
                        <a16:creationId xmlns:a16="http://schemas.microsoft.com/office/drawing/2014/main" id="{C3F33790-A7F4-5960-3759-09342D68D7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97" y="3814"/>
                    <a:ext cx="2573" cy="18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l"/>
                    <a:r>
                      <a:rPr lang="fr-FR" sz="1800" b="1">
                        <a:latin typeface="Arial" charset="0"/>
                      </a:rPr>
                      <a:t>Régime de fertilisation K</a:t>
                    </a:r>
                    <a:r>
                      <a:rPr lang="fr-FR" sz="1800" b="1" baseline="-25000">
                        <a:latin typeface="Arial" charset="0"/>
                      </a:rPr>
                      <a:t>2</a:t>
                    </a:r>
                    <a:r>
                      <a:rPr lang="fr-FR" sz="1800" b="1">
                        <a:latin typeface="Arial" charset="0"/>
                      </a:rPr>
                      <a:t>O (kg/ha/an)</a:t>
                    </a:r>
                  </a:p>
                </p:txBody>
              </p:sp>
              <p:grpSp>
                <p:nvGrpSpPr>
                  <p:cNvPr id="23" name="Group 73">
                    <a:extLst>
                      <a:ext uri="{FF2B5EF4-FFF2-40B4-BE49-F238E27FC236}">
                        <a16:creationId xmlns:a16="http://schemas.microsoft.com/office/drawing/2014/main" id="{B770523E-8F61-43AA-7D9B-E88FF1A9CD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18" y="827"/>
                    <a:ext cx="4274" cy="2774"/>
                    <a:chOff x="918" y="827"/>
                    <a:chExt cx="4274" cy="2774"/>
                  </a:xfrm>
                </p:grpSpPr>
                <p:sp>
                  <p:nvSpPr>
                    <p:cNvPr id="24" name="Line 74">
                      <a:extLst>
                        <a:ext uri="{FF2B5EF4-FFF2-40B4-BE49-F238E27FC236}">
                          <a16:creationId xmlns:a16="http://schemas.microsoft.com/office/drawing/2014/main" id="{0903B72C-9C59-7CE3-0033-3D5B6C4BB23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30" y="2227"/>
                      <a:ext cx="2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fr-FR"/>
                    </a:p>
                  </p:txBody>
                </p:sp>
                <p:grpSp>
                  <p:nvGrpSpPr>
                    <p:cNvPr id="25" name="Group 75">
                      <a:extLst>
                        <a:ext uri="{FF2B5EF4-FFF2-40B4-BE49-F238E27FC236}">
                          <a16:creationId xmlns:a16="http://schemas.microsoft.com/office/drawing/2014/main" id="{3909DD01-52BF-D22D-7C8A-12070FE2D1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8" y="827"/>
                      <a:ext cx="4274" cy="2774"/>
                      <a:chOff x="918" y="827"/>
                      <a:chExt cx="4274" cy="2774"/>
                    </a:xfrm>
                  </p:grpSpPr>
                  <p:sp>
                    <p:nvSpPr>
                      <p:cNvPr id="26" name="Line 76">
                        <a:extLst>
                          <a:ext uri="{FF2B5EF4-FFF2-40B4-BE49-F238E27FC236}">
                            <a16:creationId xmlns:a16="http://schemas.microsoft.com/office/drawing/2014/main" id="{ACE6E548-0032-286A-551D-C5C91C11000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53" y="836"/>
                        <a:ext cx="0" cy="276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27" name="Freeform 77">
                        <a:extLst>
                          <a:ext uri="{FF2B5EF4-FFF2-40B4-BE49-F238E27FC236}">
                            <a16:creationId xmlns:a16="http://schemas.microsoft.com/office/drawing/2014/main" id="{0599FEDB-74ED-12DE-C37A-B8A6F08F50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18" y="3600"/>
                        <a:ext cx="4272" cy="1"/>
                      </a:xfrm>
                      <a:custGeom>
                        <a:avLst/>
                        <a:gdLst>
                          <a:gd name="T0" fmla="*/ 0 w 4272"/>
                          <a:gd name="T1" fmla="*/ 0 h 1"/>
                          <a:gd name="T2" fmla="*/ 4272 w 4272"/>
                          <a:gd name="T3" fmla="*/ 0 h 1"/>
                          <a:gd name="T4" fmla="*/ 0 60000 65536"/>
                          <a:gd name="T5" fmla="*/ 0 60000 65536"/>
                        </a:gdLst>
                        <a:ahLst/>
                        <a:cxnLst>
                          <a:cxn ang="T4">
                            <a:pos x="T0" y="T1"/>
                          </a:cxn>
                          <a:cxn ang="T5">
                            <a:pos x="T2" y="T3"/>
                          </a:cxn>
                        </a:cxnLst>
                        <a:rect l="0" t="0" r="r" b="b"/>
                        <a:pathLst>
                          <a:path w="4272" h="1">
                            <a:moveTo>
                              <a:pt x="0" y="0"/>
                            </a:moveTo>
                            <a:lnTo>
                              <a:pt x="4272" y="0"/>
                            </a:lnTo>
                          </a:path>
                        </a:pathLst>
                      </a:cu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28" name="Freeform 78">
                        <a:extLst>
                          <a:ext uri="{FF2B5EF4-FFF2-40B4-BE49-F238E27FC236}">
                            <a16:creationId xmlns:a16="http://schemas.microsoft.com/office/drawing/2014/main" id="{D67706D3-7AA6-E905-82B8-27DCB46584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182" y="827"/>
                        <a:ext cx="2" cy="2773"/>
                      </a:xfrm>
                      <a:custGeom>
                        <a:avLst/>
                        <a:gdLst>
                          <a:gd name="T0" fmla="*/ 2 w 2"/>
                          <a:gd name="T1" fmla="*/ 2773 h 2773"/>
                          <a:gd name="T2" fmla="*/ 0 w 2"/>
                          <a:gd name="T3" fmla="*/ 0 h 2773"/>
                          <a:gd name="T4" fmla="*/ 0 60000 65536"/>
                          <a:gd name="T5" fmla="*/ 0 60000 65536"/>
                        </a:gdLst>
                        <a:ahLst/>
                        <a:cxnLst>
                          <a:cxn ang="T4">
                            <a:pos x="T0" y="T1"/>
                          </a:cxn>
                          <a:cxn ang="T5">
                            <a:pos x="T2" y="T3"/>
                          </a:cxn>
                        </a:cxnLst>
                        <a:rect l="0" t="0" r="r" b="b"/>
                        <a:pathLst>
                          <a:path w="2" h="2773">
                            <a:moveTo>
                              <a:pt x="2" y="2773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29" name="Line 79">
                        <a:extLst>
                          <a:ext uri="{FF2B5EF4-FFF2-40B4-BE49-F238E27FC236}">
                            <a16:creationId xmlns:a16="http://schemas.microsoft.com/office/drawing/2014/main" id="{C1353DE8-04E2-135C-3388-C1B40D5ADF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947" y="832"/>
                        <a:ext cx="4240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30" name="Line 80">
                        <a:extLst>
                          <a:ext uri="{FF2B5EF4-FFF2-40B4-BE49-F238E27FC236}">
                            <a16:creationId xmlns:a16="http://schemas.microsoft.com/office/drawing/2014/main" id="{B72E1D16-B86B-FA46-77E4-0BE0E4A7E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52" y="1288"/>
                        <a:ext cx="4240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prstDash val="sysDot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31" name="Line 81">
                        <a:extLst>
                          <a:ext uri="{FF2B5EF4-FFF2-40B4-BE49-F238E27FC236}">
                            <a16:creationId xmlns:a16="http://schemas.microsoft.com/office/drawing/2014/main" id="{03E75659-BEF0-418B-F0DE-7DBD165406A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52" y="1752"/>
                        <a:ext cx="4240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prstDash val="sysDot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32" name="Line 82">
                        <a:extLst>
                          <a:ext uri="{FF2B5EF4-FFF2-40B4-BE49-F238E27FC236}">
                            <a16:creationId xmlns:a16="http://schemas.microsoft.com/office/drawing/2014/main" id="{BE30CD00-D24B-4FA5-949F-674FF5A9F5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52" y="2222"/>
                        <a:ext cx="4240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prstDash val="sysDot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33" name="Line 83">
                        <a:extLst>
                          <a:ext uri="{FF2B5EF4-FFF2-40B4-BE49-F238E27FC236}">
                            <a16:creationId xmlns:a16="http://schemas.microsoft.com/office/drawing/2014/main" id="{ABF37BFC-F18A-E68B-448D-C7B891A3967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52" y="2672"/>
                        <a:ext cx="4240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prstDash val="sysDot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34" name="Line 84">
                        <a:extLst>
                          <a:ext uri="{FF2B5EF4-FFF2-40B4-BE49-F238E27FC236}">
                            <a16:creationId xmlns:a16="http://schemas.microsoft.com/office/drawing/2014/main" id="{CD9C3266-FBE2-3AD8-6DA9-BB106005C3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52" y="3144"/>
                        <a:ext cx="4240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prstDash val="sysDot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</p:grpSp>
              </p:grpSp>
            </p:grpSp>
          </p:grpSp>
        </p:grpSp>
        <p:sp>
          <p:nvSpPr>
            <p:cNvPr id="11" name="Oval 85">
              <a:extLst>
                <a:ext uri="{FF2B5EF4-FFF2-40B4-BE49-F238E27FC236}">
                  <a16:creationId xmlns:a16="http://schemas.microsoft.com/office/drawing/2014/main" id="{ADA9F234-92EA-5F79-93FD-F04EE8490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1787525"/>
              <a:ext cx="685800" cy="3810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" name="AutoShape 106">
              <a:extLst>
                <a:ext uri="{FF2B5EF4-FFF2-40B4-BE49-F238E27FC236}">
                  <a16:creationId xmlns:a16="http://schemas.microsoft.com/office/drawing/2014/main" id="{EC5460F2-C989-427B-3DA9-A9CAD2F4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977" y="1052513"/>
              <a:ext cx="3816474" cy="647700"/>
            </a:xfrm>
            <a:prstGeom prst="horizontalScroll">
              <a:avLst>
                <a:gd name="adj" fmla="val 12500"/>
              </a:avLst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Text Box 107">
              <a:extLst>
                <a:ext uri="{FF2B5EF4-FFF2-40B4-BE49-F238E27FC236}">
                  <a16:creationId xmlns:a16="http://schemas.microsoft.com/office/drawing/2014/main" id="{B602682F-EC3F-958D-BF0F-ACD4A647D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5582" y="1124744"/>
              <a:ext cx="365686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fr-FR" sz="2400" b="1" dirty="0"/>
                <a:t>De 0 à 150 kg K</a:t>
              </a:r>
              <a:r>
                <a:rPr lang="fr-FR" sz="2400" b="1" baseline="-25000" dirty="0"/>
                <a:t>2</a:t>
              </a:r>
              <a:r>
                <a:rPr lang="fr-FR" sz="2400" b="1" dirty="0"/>
                <a:t>O/ha/an</a:t>
              </a:r>
            </a:p>
          </p:txBody>
        </p:sp>
        <p:sp>
          <p:nvSpPr>
            <p:cNvPr id="14" name="Rectangle 109">
              <a:extLst>
                <a:ext uri="{FF2B5EF4-FFF2-40B4-BE49-F238E27FC236}">
                  <a16:creationId xmlns:a16="http://schemas.microsoft.com/office/drawing/2014/main" id="{175A274C-13DB-6EB6-43F4-FE816C4F6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5175250"/>
              <a:ext cx="1905000" cy="701675"/>
            </a:xfrm>
            <a:prstGeom prst="rect">
              <a:avLst/>
            </a:prstGeom>
            <a:solidFill>
              <a:srgbClr val="B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fr-FR" sz="2000" b="1">
                  <a:latin typeface="Tahoma" pitchFamily="34" charset="0"/>
                </a:rPr>
                <a:t>Essai K de Manzat (63)</a:t>
              </a:r>
            </a:p>
          </p:txBody>
        </p:sp>
      </p:grpSp>
      <p:sp>
        <p:nvSpPr>
          <p:cNvPr id="195" name="Espace réservé du numéro de diapositive 1">
            <a:extLst>
              <a:ext uri="{FF2B5EF4-FFF2-40B4-BE49-F238E27FC236}">
                <a16:creationId xmlns:a16="http://schemas.microsoft.com/office/drawing/2014/main" id="{ED7962C2-B6AA-3852-ABE6-623F30A7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022169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Fertilisation P et K : les doses plafonds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3E3D7E25-9563-25D5-6E8D-3ACBF3BC1359}"/>
              </a:ext>
            </a:extLst>
          </p:cNvPr>
          <p:cNvSpPr txBox="1">
            <a:spLocks noChangeArrowheads="1"/>
          </p:cNvSpPr>
          <p:nvPr/>
        </p:nvSpPr>
        <p:spPr>
          <a:xfrm>
            <a:off x="1779004" y="2204864"/>
            <a:ext cx="7342188" cy="267193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fr-FR" sz="2800"/>
          </a:p>
          <a:p>
            <a:pPr lvl="1"/>
            <a:r>
              <a:rPr lang="fr-FR" sz="2800" b="1"/>
              <a:t> P </a:t>
            </a:r>
            <a:r>
              <a:rPr lang="fr-FR" sz="2800" b="1">
                <a:sym typeface="Wingdings" pitchFamily="2" charset="2"/>
              </a:rPr>
              <a:t></a:t>
            </a:r>
            <a:r>
              <a:rPr lang="fr-FR" sz="2800" b="1"/>
              <a:t> </a:t>
            </a:r>
            <a:r>
              <a:rPr lang="fr-FR" sz="2800" b="1">
                <a:solidFill>
                  <a:srgbClr val="009900"/>
                </a:solidFill>
              </a:rPr>
              <a:t>0 à 60 kg P</a:t>
            </a:r>
            <a:r>
              <a:rPr lang="fr-FR" sz="2800" b="1" baseline="-25000">
                <a:solidFill>
                  <a:srgbClr val="009900"/>
                </a:solidFill>
              </a:rPr>
              <a:t>2</a:t>
            </a:r>
            <a:r>
              <a:rPr lang="fr-FR" sz="2800" b="1">
                <a:solidFill>
                  <a:srgbClr val="009900"/>
                </a:solidFill>
              </a:rPr>
              <a:t>O</a:t>
            </a:r>
            <a:r>
              <a:rPr lang="fr-FR" sz="2800" b="1" baseline="-25000">
                <a:solidFill>
                  <a:srgbClr val="009900"/>
                </a:solidFill>
              </a:rPr>
              <a:t>5</a:t>
            </a:r>
            <a:r>
              <a:rPr lang="fr-FR" sz="2800" b="1">
                <a:solidFill>
                  <a:srgbClr val="009900"/>
                </a:solidFill>
              </a:rPr>
              <a:t>/ha/an</a:t>
            </a:r>
          </a:p>
          <a:p>
            <a:pPr lvl="1"/>
            <a:endParaRPr lang="fr-FR" sz="2800" b="1"/>
          </a:p>
          <a:p>
            <a:pPr lvl="1"/>
            <a:r>
              <a:rPr lang="fr-FR" sz="2800" b="1"/>
              <a:t> K </a:t>
            </a:r>
            <a:r>
              <a:rPr lang="fr-FR" sz="2800" b="1">
                <a:sym typeface="Wingdings" pitchFamily="2" charset="2"/>
              </a:rPr>
              <a:t></a:t>
            </a:r>
            <a:r>
              <a:rPr lang="fr-FR" sz="2800" b="1"/>
              <a:t> </a:t>
            </a:r>
            <a:r>
              <a:rPr lang="fr-FR" sz="2800" b="1">
                <a:solidFill>
                  <a:srgbClr val="009900"/>
                </a:solidFill>
              </a:rPr>
              <a:t>0 à 150 kg K</a:t>
            </a:r>
            <a:r>
              <a:rPr lang="fr-FR" sz="2800" b="1" baseline="-25000">
                <a:solidFill>
                  <a:srgbClr val="009900"/>
                </a:solidFill>
              </a:rPr>
              <a:t>2</a:t>
            </a:r>
            <a:r>
              <a:rPr lang="fr-FR" sz="2800" b="1">
                <a:solidFill>
                  <a:srgbClr val="009900"/>
                </a:solidFill>
              </a:rPr>
              <a:t>O/ha/an</a:t>
            </a:r>
            <a:endParaRPr lang="fr-FR" sz="2800" b="1" dirty="0">
              <a:solidFill>
                <a:srgbClr val="009900"/>
              </a:solidFill>
            </a:endParaRPr>
          </a:p>
        </p:txBody>
      </p:sp>
      <p:sp>
        <p:nvSpPr>
          <p:cNvPr id="51" name="Espace réservé du numéro de diapositive 1">
            <a:extLst>
              <a:ext uri="{FF2B5EF4-FFF2-40B4-BE49-F238E27FC236}">
                <a16:creationId xmlns:a16="http://schemas.microsoft.com/office/drawing/2014/main" id="{53E29B13-DD97-0BCF-1421-7E8732D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57851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499DF-479A-4461-9553-0CD6A811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Quelle valorisation des matières organiques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344C80-EEAE-4CBD-B8B9-65640AE6D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FC2B28-AF44-47CC-B243-92596B38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8F7F0-C5B7-4E9B-9302-0DABCAE046B6}" type="slidenum">
              <a:rPr lang="fr-FR" smtClean="0"/>
              <a:t>45</a:t>
            </a:fld>
            <a:endParaRPr lang="fr-FR"/>
          </a:p>
        </p:txBody>
      </p:sp>
      <p:pic>
        <p:nvPicPr>
          <p:cNvPr id="5" name="Espace réservé pour une image  18">
            <a:extLst>
              <a:ext uri="{FF2B5EF4-FFF2-40B4-BE49-F238E27FC236}">
                <a16:creationId xmlns:a16="http://schemas.microsoft.com/office/drawing/2014/main" id="{112CD206-F9FB-8C4B-AA62-0B9374302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9" t="-15" r="-77" b="15"/>
          <a:stretch/>
        </p:blipFill>
        <p:spPr>
          <a:xfrm>
            <a:off x="315883" y="-1012"/>
            <a:ext cx="2970806" cy="6858000"/>
          </a:xfrm>
          <a:prstGeom prst="rect">
            <a:avLst/>
          </a:prstGeom>
        </p:spPr>
      </p:pic>
      <p:sp>
        <p:nvSpPr>
          <p:cNvPr id="7" name="ZoneTexte 4"/>
          <p:cNvSpPr txBox="1"/>
          <p:nvPr/>
        </p:nvSpPr>
        <p:spPr>
          <a:xfrm>
            <a:off x="3493800" y="6551767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952802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Restitutions au pâturage</a:t>
            </a:r>
          </a:p>
        </p:txBody>
      </p:sp>
      <p:sp>
        <p:nvSpPr>
          <p:cNvPr id="51" name="Espace réservé du numéro de diapositive 1">
            <a:extLst>
              <a:ext uri="{FF2B5EF4-FFF2-40B4-BE49-F238E27FC236}">
                <a16:creationId xmlns:a16="http://schemas.microsoft.com/office/drawing/2014/main" id="{53E29B13-DD97-0BCF-1421-7E8732D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46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E9D23-5A19-BBBD-EAE2-62E83AFAB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54" y="1484783"/>
            <a:ext cx="9958740" cy="212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Restitutions au pâturage : </a:t>
            </a:r>
          </a:p>
          <a:p>
            <a:pPr marL="0" indent="0">
              <a:buNone/>
            </a:pPr>
            <a:r>
              <a:rPr lang="fr-FR" sz="2000" dirty="0"/>
              <a:t>Les vaches n’utilisent qu’une faible proportion de ce qu’elles ingèrent, le reste se retrouvant dans les bouses et dans l’urine.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F7CA44-35E7-C1A5-EA8D-16854317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3" y="3789775"/>
            <a:ext cx="10763147" cy="212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749749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Matières organiques sur prairies</a:t>
            </a:r>
          </a:p>
        </p:txBody>
      </p:sp>
      <p:sp>
        <p:nvSpPr>
          <p:cNvPr id="51" name="Espace réservé du numéro de diapositive 1">
            <a:extLst>
              <a:ext uri="{FF2B5EF4-FFF2-40B4-BE49-F238E27FC236}">
                <a16:creationId xmlns:a16="http://schemas.microsoft.com/office/drawing/2014/main" id="{53E29B13-DD97-0BCF-1421-7E8732D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47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E9D23-5A19-BBBD-EAE2-62E83AFAB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54" y="1484783"/>
            <a:ext cx="9958740" cy="212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Concilier économie et environnement</a:t>
            </a:r>
            <a:endParaRPr lang="fr-FR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CBF2E49-7C5A-CBC4-D2AD-2DFEC8E3A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30578" r="28600" b="18667"/>
          <a:stretch/>
        </p:blipFill>
        <p:spPr bwMode="auto">
          <a:xfrm>
            <a:off x="583753" y="2009637"/>
            <a:ext cx="10340497" cy="448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533091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Matières organiques sur prairies :</a:t>
            </a:r>
          </a:p>
        </p:txBody>
      </p:sp>
      <p:sp>
        <p:nvSpPr>
          <p:cNvPr id="51" name="Espace réservé du numéro de diapositive 1">
            <a:extLst>
              <a:ext uri="{FF2B5EF4-FFF2-40B4-BE49-F238E27FC236}">
                <a16:creationId xmlns:a16="http://schemas.microsoft.com/office/drawing/2014/main" id="{53E29B13-DD97-0BCF-1421-7E8732D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48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E9D23-5A19-BBBD-EAE2-62E83AFAB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54" y="1484783"/>
            <a:ext cx="9958740" cy="212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Concilier économie et environnement</a:t>
            </a:r>
            <a:endParaRPr lang="fr-FR" sz="20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6400D158-9C9B-E020-D556-22CBB5773E62}"/>
              </a:ext>
            </a:extLst>
          </p:cNvPr>
          <p:cNvSpPr txBox="1">
            <a:spLocks/>
          </p:cNvSpPr>
          <p:nvPr/>
        </p:nvSpPr>
        <p:spPr>
          <a:xfrm>
            <a:off x="899775" y="1958064"/>
            <a:ext cx="9878472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dirty="0"/>
              <a:t>Privilégier le fumier pour la prairie: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fr-FR" b="1" dirty="0"/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  <a:defRPr/>
            </a:pPr>
            <a:r>
              <a:rPr lang="fr-FR" dirty="0"/>
              <a:t>Car 1 apport organique couvre facilement les besoins P et K d’une prairie pâturée et fauchée (8 </a:t>
            </a:r>
            <a:r>
              <a:rPr lang="fr-FR" dirty="0" err="1"/>
              <a:t>TMSha</a:t>
            </a:r>
            <a:r>
              <a:rPr lang="fr-FR" dirty="0"/>
              <a:t>) 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  <a:defRPr/>
            </a:pPr>
            <a:r>
              <a:rPr lang="fr-FR" dirty="0"/>
              <a:t>Pour diminuer les apports d’azote sur prairie et économiser les engrais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  <a:defRPr/>
            </a:pPr>
            <a:r>
              <a:rPr lang="fr-FR" dirty="0"/>
              <a:t>Pression organique moins forte par hectare (maïs) : diminuer les risques de fuites de nitrates</a:t>
            </a:r>
          </a:p>
          <a:p>
            <a:pPr>
              <a:buFont typeface="Arial" charset="0"/>
              <a:buChar char="•"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733993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00CCF-82F6-5B59-3DE0-3648CCB1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0" y="365125"/>
            <a:ext cx="10980000" cy="864000"/>
          </a:xfrm>
        </p:spPr>
        <p:txBody>
          <a:bodyPr/>
          <a:lstStyle/>
          <a:p>
            <a:r>
              <a:rPr lang="fr-FR" dirty="0"/>
              <a:t>Bien gérer la fertilisation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013CA7B0-0F19-0D30-AA13-FBFEA5D5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BC9531-8411-165A-BD2D-9DA42A0FE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39" y="1412776"/>
            <a:ext cx="9045135" cy="4754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358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90FE5-CEDC-96F6-9529-26BC112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Matières organiques sur prairies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596A75-A979-73E9-E3EF-BBF4383A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20000"/>
              </a:spcBef>
              <a:defRPr/>
            </a:pPr>
            <a:r>
              <a:rPr lang="fr-FR" sz="2000" dirty="0">
                <a:solidFill>
                  <a:srgbClr val="009139"/>
                </a:solidFill>
                <a:latin typeface="Verdana" pitchFamily="34" charset="0"/>
                <a:ea typeface="ＭＳ Ｐゴシック" pitchFamily="-110" charset="-128"/>
              </a:rPr>
              <a:t>Apport d’azote </a:t>
            </a:r>
          </a:p>
          <a:p>
            <a:pPr>
              <a:spcBef>
                <a:spcPct val="20000"/>
              </a:spcBef>
              <a:defRPr/>
            </a:pPr>
            <a:endParaRPr lang="fr-FR" sz="2000" dirty="0">
              <a:solidFill>
                <a:srgbClr val="009139"/>
              </a:solidFill>
              <a:latin typeface="Verdana" pitchFamily="34" charset="0"/>
              <a:ea typeface="ＭＳ Ｐゴシック" pitchFamily="-110" charset="-128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fr-FR" b="1" dirty="0">
                <a:latin typeface="Verdana" pitchFamily="34" charset="0"/>
                <a:ea typeface="ＭＳ Ｐゴシック" pitchFamily="-110" charset="-128"/>
              </a:rPr>
              <a:t>fumier, compost : produits à action lente</a:t>
            </a:r>
          </a:p>
          <a:p>
            <a:pPr lvl="2">
              <a:spcBef>
                <a:spcPct val="20000"/>
              </a:spcBef>
              <a:defRPr/>
            </a:pPr>
            <a:r>
              <a:rPr lang="fr-FR" dirty="0">
                <a:latin typeface="Verdana" pitchFamily="34" charset="0"/>
                <a:ea typeface="ＭＳ Ｐゴシック" pitchFamily="-110" charset="-128"/>
              </a:rPr>
              <a:t>réduire la dose totale d’azote de 20-30 </a:t>
            </a:r>
            <a:r>
              <a:rPr lang="fr-FR" dirty="0" err="1">
                <a:latin typeface="Verdana" pitchFamily="34" charset="0"/>
                <a:ea typeface="ＭＳ Ｐゴシック" pitchFamily="-110" charset="-128"/>
              </a:rPr>
              <a:t>uN</a:t>
            </a:r>
            <a:r>
              <a:rPr lang="fr-FR" dirty="0">
                <a:latin typeface="Verdana" pitchFamily="34" charset="0"/>
                <a:ea typeface="ＭＳ Ｐゴシック" pitchFamily="-110" charset="-128"/>
              </a:rPr>
              <a:t>, </a:t>
            </a:r>
          </a:p>
          <a:p>
            <a:pPr lvl="2">
              <a:spcBef>
                <a:spcPct val="20000"/>
              </a:spcBef>
              <a:defRPr/>
            </a:pPr>
            <a:r>
              <a:rPr lang="fr-FR" dirty="0">
                <a:latin typeface="Verdana" pitchFamily="34" charset="0"/>
                <a:ea typeface="ＭＳ Ｐゴシック" pitchFamily="-110" charset="-128"/>
              </a:rPr>
              <a:t>puis de 10-15 </a:t>
            </a:r>
            <a:r>
              <a:rPr lang="fr-FR" dirty="0" err="1">
                <a:latin typeface="Verdana" pitchFamily="34" charset="0"/>
                <a:ea typeface="ＭＳ Ｐゴシック" pitchFamily="-110" charset="-128"/>
              </a:rPr>
              <a:t>uN</a:t>
            </a:r>
            <a:r>
              <a:rPr lang="fr-FR" dirty="0">
                <a:latin typeface="Verdana" pitchFamily="34" charset="0"/>
                <a:ea typeface="ＭＳ Ｐゴシック" pitchFamily="-110" charset="-128"/>
              </a:rPr>
              <a:t> par année d’apport</a:t>
            </a:r>
          </a:p>
          <a:p>
            <a:pPr lvl="2">
              <a:spcBef>
                <a:spcPct val="20000"/>
              </a:spcBef>
              <a:defRPr/>
            </a:pPr>
            <a:endParaRPr lang="fr-FR" dirty="0">
              <a:latin typeface="Verdana" pitchFamily="34" charset="0"/>
              <a:ea typeface="ＭＳ Ｐゴシック" pitchFamily="-110" charset="-128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fr-FR" b="1" dirty="0">
                <a:latin typeface="Verdana" pitchFamily="34" charset="0"/>
                <a:ea typeface="ＭＳ Ｐゴシック" pitchFamily="-110" charset="-128"/>
              </a:rPr>
              <a:t>lisiers bovin et porcin  : produits à action rapide</a:t>
            </a:r>
          </a:p>
          <a:p>
            <a:pPr lvl="2">
              <a:spcBef>
                <a:spcPct val="20000"/>
              </a:spcBef>
              <a:defRPr/>
            </a:pPr>
            <a:r>
              <a:rPr lang="fr-FR" dirty="0">
                <a:latin typeface="Verdana" pitchFamily="34" charset="0"/>
                <a:ea typeface="ＭＳ Ｐゴシック" pitchFamily="-110" charset="-128"/>
              </a:rPr>
              <a:t>réduire la fumure azotée par cycle</a:t>
            </a:r>
          </a:p>
          <a:p>
            <a:pPr marL="1600200" lvl="3" indent="-228600">
              <a:spcBef>
                <a:spcPct val="20000"/>
              </a:spcBef>
              <a:buFontTx/>
              <a:buChar char="–"/>
              <a:defRPr/>
            </a:pP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ex: 30m</a:t>
            </a:r>
            <a:r>
              <a:rPr lang="fr-FR" sz="1600" baseline="30000" dirty="0">
                <a:latin typeface="Verdana" pitchFamily="34" charset="0"/>
                <a:ea typeface="ＭＳ Ｐゴシック" pitchFamily="-110" charset="-128"/>
              </a:rPr>
              <a:t>3</a:t>
            </a: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 lisier de bovin dilué (2,5 </a:t>
            </a:r>
            <a:r>
              <a:rPr lang="fr-FR" sz="1600" dirty="0" err="1">
                <a:latin typeface="Verdana" pitchFamily="34" charset="0"/>
                <a:ea typeface="ＭＳ Ｐゴシック" pitchFamily="-110" charset="-128"/>
              </a:rPr>
              <a:t>uN</a:t>
            </a: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/m</a:t>
            </a:r>
            <a:r>
              <a:rPr lang="fr-FR" sz="1600" baseline="30000" dirty="0">
                <a:latin typeface="Verdana" pitchFamily="34" charset="0"/>
                <a:ea typeface="ＭＳ Ｐゴシック" pitchFamily="-110" charset="-128"/>
              </a:rPr>
              <a:t>3</a:t>
            </a: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) </a:t>
            </a:r>
          </a:p>
          <a:p>
            <a:pPr marL="2114550" lvl="4" indent="-285750">
              <a:spcBef>
                <a:spcPct val="20000"/>
              </a:spcBef>
              <a:buFont typeface="Symbol"/>
              <a:buChar char="Þ"/>
              <a:defRPr/>
            </a:pP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35-40 </a:t>
            </a:r>
            <a:r>
              <a:rPr lang="fr-FR" sz="1600" dirty="0" err="1">
                <a:latin typeface="Verdana" pitchFamily="34" charset="0"/>
                <a:ea typeface="ＭＳ Ｐゴシック" pitchFamily="-110" charset="-128"/>
              </a:rPr>
              <a:t>uN</a:t>
            </a: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 en effet direct</a:t>
            </a:r>
          </a:p>
          <a:p>
            <a:pPr lvl="3">
              <a:spcBef>
                <a:spcPct val="20000"/>
              </a:spcBef>
              <a:defRPr/>
            </a:pPr>
            <a:endParaRPr lang="fr-FR" sz="600" dirty="0">
              <a:latin typeface="Verdana" pitchFamily="34" charset="0"/>
              <a:ea typeface="ＭＳ Ｐゴシック" pitchFamily="-110" charset="-128"/>
            </a:endParaRPr>
          </a:p>
          <a:p>
            <a:pPr marL="1600200" lvl="3" indent="-228600">
              <a:spcBef>
                <a:spcPct val="20000"/>
              </a:spcBef>
              <a:buFontTx/>
              <a:buChar char="–"/>
              <a:defRPr/>
            </a:pP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ex: 30m</a:t>
            </a:r>
            <a:r>
              <a:rPr lang="fr-FR" sz="1600" baseline="30000" dirty="0">
                <a:latin typeface="Verdana" pitchFamily="34" charset="0"/>
                <a:ea typeface="ＭＳ Ｐゴシック" pitchFamily="-110" charset="-128"/>
              </a:rPr>
              <a:t>3 </a:t>
            </a: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lisier de porc (4,5 </a:t>
            </a:r>
            <a:r>
              <a:rPr lang="fr-FR" sz="1600" dirty="0" err="1">
                <a:latin typeface="Verdana" pitchFamily="34" charset="0"/>
                <a:ea typeface="ＭＳ Ｐゴシック" pitchFamily="-110" charset="-128"/>
              </a:rPr>
              <a:t>uN</a:t>
            </a: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/m</a:t>
            </a:r>
            <a:r>
              <a:rPr lang="fr-FR" sz="1600" baseline="30000" dirty="0">
                <a:latin typeface="Verdana" pitchFamily="34" charset="0"/>
                <a:ea typeface="ＭＳ Ｐゴシック" pitchFamily="-110" charset="-128"/>
              </a:rPr>
              <a:t>3</a:t>
            </a: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) </a:t>
            </a:r>
          </a:p>
          <a:p>
            <a:pPr marL="2114550" lvl="4" indent="-285750">
              <a:spcBef>
                <a:spcPct val="20000"/>
              </a:spcBef>
              <a:buFont typeface="Symbol"/>
              <a:buChar char="Þ"/>
              <a:defRPr/>
            </a:pP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80 </a:t>
            </a:r>
            <a:r>
              <a:rPr lang="fr-FR" sz="1600" dirty="0" err="1">
                <a:latin typeface="Verdana" pitchFamily="34" charset="0"/>
                <a:ea typeface="ＭＳ Ｐゴシック" pitchFamily="-110" charset="-128"/>
              </a:rPr>
              <a:t>uN</a:t>
            </a:r>
            <a:r>
              <a:rPr lang="fr-FR" sz="1600" dirty="0">
                <a:latin typeface="Verdana" pitchFamily="34" charset="0"/>
                <a:ea typeface="ＭＳ Ｐゴシック" pitchFamily="-110" charset="-128"/>
              </a:rPr>
              <a:t> en effet direct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9DD438-968E-19C3-5472-7BD51F1E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2745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Matières organiques sur prairies</a:t>
            </a:r>
          </a:p>
        </p:txBody>
      </p:sp>
      <p:sp>
        <p:nvSpPr>
          <p:cNvPr id="51" name="Espace réservé du numéro de diapositive 1">
            <a:extLst>
              <a:ext uri="{FF2B5EF4-FFF2-40B4-BE49-F238E27FC236}">
                <a16:creationId xmlns:a16="http://schemas.microsoft.com/office/drawing/2014/main" id="{53E29B13-DD97-0BCF-1421-7E8732D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50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E9D23-5A19-BBBD-EAE2-62E83AFAB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54" y="1484783"/>
            <a:ext cx="9958740" cy="212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Quel produit épandre ?</a:t>
            </a:r>
            <a:endParaRPr lang="fr-FR" sz="2000" dirty="0"/>
          </a:p>
        </p:txBody>
      </p:sp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B685464A-BBF9-3E10-95AF-0115E98AA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0963" y="1981200"/>
          <a:ext cx="8424862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25379" imgH="3935306" progId="Word.Document.8">
                  <p:embed/>
                </p:oleObj>
              </mc:Choice>
              <mc:Fallback>
                <p:oleObj name="Document" r:id="rId4" imgW="5925379" imgH="3935306" progId="Word.Document.8">
                  <p:embed/>
                  <p:pic>
                    <p:nvPicPr>
                      <p:cNvPr id="4" name="Object 10">
                        <a:extLst>
                          <a:ext uri="{FF2B5EF4-FFF2-40B4-BE49-F238E27FC236}">
                            <a16:creationId xmlns:a16="http://schemas.microsoft.com/office/drawing/2014/main" id="{B685464A-BBF9-3E10-95AF-0115E98AAD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1981200"/>
                        <a:ext cx="8424862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103962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B2BF13-030E-62EC-3B28-5B28B231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retenir…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C3F364-2388-27C5-BD34-C6831278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BB13ACB7-62C0-3B87-C84A-CE7CF77DB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792" y="1271270"/>
            <a:ext cx="8410575" cy="263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208" tIns="10104" rIns="20208" bIns="10104">
            <a:spAutoFit/>
          </a:bodyPr>
          <a:lstStyle>
            <a:lvl1pPr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sz="2000" b="1" u="sng" dirty="0">
                <a:solidFill>
                  <a:srgbClr val="000099"/>
                </a:solidFill>
                <a:latin typeface="+mj-lt"/>
                <a:sym typeface="Monotype Sorts" pitchFamily="2" charset="2"/>
              </a:rPr>
              <a:t>L’AZOTE :</a:t>
            </a:r>
            <a:r>
              <a:rPr lang="fr-FR" sz="2000" b="1" u="sng" dirty="0">
                <a:latin typeface="+mj-lt"/>
                <a:sym typeface="Monotype Sorts" pitchFamily="2" charset="2"/>
              </a:rPr>
              <a:t> </a:t>
            </a:r>
          </a:p>
          <a:p>
            <a:pPr algn="l">
              <a:spcBef>
                <a:spcPct val="50000"/>
              </a:spcBef>
            </a:pPr>
            <a:r>
              <a:rPr lang="fr-FR" sz="2000" dirty="0">
                <a:latin typeface="+mj-lt"/>
                <a:sym typeface="Monotype Sorts" pitchFamily="2" charset="2"/>
              </a:rPr>
              <a:t>			- Le moteur de la croissance de l’herbe</a:t>
            </a:r>
          </a:p>
          <a:p>
            <a:pPr algn="l">
              <a:spcBef>
                <a:spcPct val="50000"/>
              </a:spcBef>
            </a:pPr>
            <a:r>
              <a:rPr lang="fr-FR" sz="2000" dirty="0">
                <a:latin typeface="+mj-lt"/>
                <a:sym typeface="Monotype Sorts" pitchFamily="2" charset="2"/>
              </a:rPr>
              <a:t>				MAIS C’EST AUSSI un levier dans son exploitation</a:t>
            </a:r>
          </a:p>
          <a:p>
            <a:pPr algn="l">
              <a:spcBef>
                <a:spcPct val="50000"/>
              </a:spcBef>
            </a:pPr>
            <a:endParaRPr lang="fr-FR" sz="2000" dirty="0">
              <a:latin typeface="+mj-lt"/>
              <a:sym typeface="Monotype Sorts" pitchFamily="2" charset="2"/>
            </a:endParaRPr>
          </a:p>
          <a:p>
            <a:pPr algn="l">
              <a:spcBef>
                <a:spcPct val="50000"/>
              </a:spcBef>
            </a:pPr>
            <a:endParaRPr lang="fr-FR" sz="2000" dirty="0">
              <a:latin typeface="+mj-lt"/>
              <a:sym typeface="Monotype Sorts" pitchFamily="2" charset="2"/>
            </a:endParaRPr>
          </a:p>
          <a:p>
            <a:pPr algn="l">
              <a:spcBef>
                <a:spcPct val="50000"/>
              </a:spcBef>
            </a:pPr>
            <a:endParaRPr lang="fr-FR" sz="2000" dirty="0">
              <a:latin typeface="+mj-lt"/>
            </a:endParaRP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49C82FD8-01A6-0E7D-D532-35AFB5A99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2924944"/>
            <a:ext cx="8410575" cy="309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208" tIns="10104" rIns="20208" bIns="10104">
            <a:spAutoFit/>
          </a:bodyPr>
          <a:lstStyle>
            <a:lvl1pPr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sz="2000" b="1" u="sng" dirty="0">
                <a:solidFill>
                  <a:srgbClr val="000099"/>
                </a:solidFill>
                <a:latin typeface="+mn-lt"/>
                <a:sym typeface="Monotype Sorts" pitchFamily="2" charset="2"/>
              </a:rPr>
              <a:t>PHOSPHORE - POTASSE : </a:t>
            </a:r>
          </a:p>
          <a:p>
            <a:pPr algn="l">
              <a:spcBef>
                <a:spcPct val="50000"/>
              </a:spcBef>
            </a:pPr>
            <a:r>
              <a:rPr lang="fr-FR" sz="2000" dirty="0">
                <a:latin typeface="+mn-lt"/>
                <a:sym typeface="Monotype Sorts" pitchFamily="2" charset="2"/>
              </a:rPr>
              <a:t>			- Réserver les apports aux parcelles de fauche,</a:t>
            </a:r>
          </a:p>
          <a:p>
            <a:pPr algn="l">
              <a:spcBef>
                <a:spcPct val="50000"/>
              </a:spcBef>
            </a:pPr>
            <a:r>
              <a:rPr lang="fr-FR" sz="2000" dirty="0">
                <a:latin typeface="+mn-lt"/>
                <a:sym typeface="Monotype Sorts" pitchFamily="2" charset="2"/>
              </a:rPr>
              <a:t>			- Sur prairies pâturées, l’impasse est possible,</a:t>
            </a:r>
          </a:p>
          <a:p>
            <a:pPr algn="l">
              <a:spcBef>
                <a:spcPct val="50000"/>
              </a:spcBef>
            </a:pPr>
            <a:r>
              <a:rPr lang="fr-FR" sz="2000" dirty="0">
                <a:latin typeface="+mn-lt"/>
                <a:sym typeface="Monotype Sorts" pitchFamily="2" charset="2"/>
              </a:rPr>
              <a:t>			- Valider votre stratégie par une analyse d’herbe</a:t>
            </a:r>
          </a:p>
          <a:p>
            <a:pPr algn="l">
              <a:spcBef>
                <a:spcPct val="50000"/>
              </a:spcBef>
            </a:pPr>
            <a:endParaRPr lang="fr-FR" sz="2000" dirty="0">
              <a:latin typeface="+mn-lt"/>
              <a:sym typeface="Monotype Sorts" pitchFamily="2" charset="2"/>
            </a:endParaRPr>
          </a:p>
          <a:p>
            <a:pPr algn="l">
              <a:spcBef>
                <a:spcPct val="50000"/>
              </a:spcBef>
            </a:pPr>
            <a:r>
              <a:rPr lang="fr-FR" sz="2000" b="1" u="sng" dirty="0">
                <a:solidFill>
                  <a:srgbClr val="000099"/>
                </a:solidFill>
                <a:latin typeface="+mn-lt"/>
                <a:sym typeface="Monotype Sorts" pitchFamily="2" charset="2"/>
              </a:rPr>
              <a:t>FUMIERS – LISIERS : </a:t>
            </a:r>
          </a:p>
          <a:p>
            <a:pPr algn="l">
              <a:spcBef>
                <a:spcPct val="50000"/>
              </a:spcBef>
            </a:pPr>
            <a:r>
              <a:rPr lang="fr-FR" sz="2000" dirty="0">
                <a:latin typeface="+mn-lt"/>
                <a:sym typeface="Monotype Sorts" pitchFamily="2" charset="2"/>
              </a:rPr>
              <a:t>			- Des engrais complets pour vos prairies…</a:t>
            </a:r>
            <a:endParaRPr lang="fr-FR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8337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499DF-479A-4461-9553-0CD6A811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chaulage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344C80-EEAE-4CBD-B8B9-65640AE6D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entretien à ne pas négliger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FC2B28-AF44-47CC-B243-92596B38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8F7F0-C5B7-4E9B-9302-0DABCAE046B6}" type="slidenum">
              <a:rPr lang="fr-FR" smtClean="0"/>
              <a:t>52</a:t>
            </a:fld>
            <a:endParaRPr lang="fr-FR"/>
          </a:p>
        </p:txBody>
      </p:sp>
      <p:pic>
        <p:nvPicPr>
          <p:cNvPr id="5" name="Espace réservé pour une image  18">
            <a:extLst>
              <a:ext uri="{FF2B5EF4-FFF2-40B4-BE49-F238E27FC236}">
                <a16:creationId xmlns:a16="http://schemas.microsoft.com/office/drawing/2014/main" id="{112CD206-F9FB-8C4B-AA62-0B9374302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5" t="-15" r="28316" b="15"/>
          <a:stretch/>
        </p:blipFill>
        <p:spPr>
          <a:xfrm>
            <a:off x="315883" y="-1012"/>
            <a:ext cx="2970806" cy="6858000"/>
          </a:xfrm>
          <a:prstGeom prst="rect">
            <a:avLst/>
          </a:prstGeom>
        </p:spPr>
      </p:pic>
      <p:sp>
        <p:nvSpPr>
          <p:cNvPr id="7" name="ZoneTexte 4"/>
          <p:cNvSpPr txBox="1"/>
          <p:nvPr/>
        </p:nvSpPr>
        <p:spPr>
          <a:xfrm>
            <a:off x="3493800" y="6551767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3565360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37F8A4ED-FA0D-A2A4-6389-032EB75246FB}"/>
              </a:ext>
            </a:extLst>
          </p:cNvPr>
          <p:cNvSpPr txBox="1">
            <a:spLocks/>
          </p:cNvSpPr>
          <p:nvPr/>
        </p:nvSpPr>
        <p:spPr bwMode="auto">
          <a:xfrm>
            <a:off x="2057400" y="1600200"/>
            <a:ext cx="8153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b="1">
                <a:ea typeface="ＭＳ Ｐゴシック" panose="020B0600070205080204" pitchFamily="34" charset="-128"/>
              </a:rPr>
              <a:t>1/ La mesure du pH suffit pour faire un diagnostic d’acidité </a:t>
            </a:r>
            <a:r>
              <a:rPr lang="fr-FR" altLang="fr-FR" b="1">
                <a:solidFill>
                  <a:schemeClr val="bg2"/>
                </a:solidFill>
                <a:ea typeface="ＭＳ Ｐゴシック" panose="020B0600070205080204" pitchFamily="34" charset="-128"/>
              </a:rPr>
              <a:t>Vrai/Faux</a:t>
            </a:r>
          </a:p>
          <a:p>
            <a:r>
              <a:rPr lang="fr-FR" altLang="fr-FR" b="1">
                <a:ea typeface="ＭＳ Ｐゴシック" panose="020B0600070205080204" pitchFamily="34" charset="-128"/>
              </a:rPr>
              <a:t> 2/ La valeur du pH du sol est constante sur une année </a:t>
            </a:r>
            <a:r>
              <a:rPr lang="fr-FR" altLang="fr-FR" b="1">
                <a:solidFill>
                  <a:schemeClr val="bg2"/>
                </a:solidFill>
                <a:ea typeface="ＭＳ Ｐゴシック" panose="020B0600070205080204" pitchFamily="34" charset="-128"/>
              </a:rPr>
              <a:t>Vrai/Faux</a:t>
            </a:r>
          </a:p>
          <a:p>
            <a:r>
              <a:rPr lang="fr-FR" altLang="fr-FR" b="1">
                <a:ea typeface="ＭＳ Ｐゴシック" panose="020B0600070205080204" pitchFamily="34" charset="-128"/>
              </a:rPr>
              <a:t> 3/ Un ph faible peut engendrer des risques de toxicité alumnique </a:t>
            </a:r>
            <a:r>
              <a:rPr lang="fr-FR" altLang="fr-FR" b="1">
                <a:solidFill>
                  <a:schemeClr val="bg2"/>
                </a:solidFill>
                <a:ea typeface="ＭＳ Ｐゴシック" panose="020B0600070205080204" pitchFamily="34" charset="-128"/>
              </a:rPr>
              <a:t>Vrai/Faux</a:t>
            </a:r>
          </a:p>
          <a:p>
            <a:r>
              <a:rPr lang="fr-FR" altLang="fr-FR" b="1">
                <a:ea typeface="ＭＳ Ｐゴシック" panose="020B0600070205080204" pitchFamily="34" charset="-128"/>
              </a:rPr>
              <a:t>4/ La toxicité aluminique affecte le fonctionnement des racines </a:t>
            </a:r>
            <a:r>
              <a:rPr lang="fr-FR" altLang="fr-FR" b="1">
                <a:solidFill>
                  <a:schemeClr val="bg2"/>
                </a:solidFill>
                <a:ea typeface="ＭＳ Ｐゴシック" panose="020B0600070205080204" pitchFamily="34" charset="-128"/>
              </a:rPr>
              <a:t>Vrai/Faux</a:t>
            </a:r>
          </a:p>
          <a:p>
            <a:r>
              <a:rPr lang="fr-FR" altLang="fr-FR" b="1">
                <a:ea typeface="ＭＳ Ｐゴシック" panose="020B0600070205080204" pitchFamily="34" charset="-128"/>
              </a:rPr>
              <a:t> 5/ Des espèces sont plus ou moins tolérantes à la toxicité aluminique </a:t>
            </a:r>
            <a:r>
              <a:rPr lang="fr-FR" altLang="fr-FR" b="1">
                <a:solidFill>
                  <a:schemeClr val="bg2"/>
                </a:solidFill>
                <a:ea typeface="ＭＳ Ｐゴシック" panose="020B0600070205080204" pitchFamily="34" charset="-128"/>
              </a:rPr>
              <a:t>Vrai/Faux</a:t>
            </a:r>
          </a:p>
          <a:p>
            <a:endParaRPr lang="fr-FR" altLang="fr-FR" b="1">
              <a:ea typeface="ＭＳ Ｐゴシック" panose="020B0600070205080204" pitchFamily="34" charset="-128"/>
            </a:endParaRPr>
          </a:p>
          <a:p>
            <a:endParaRPr lang="fr-FR" altLang="fr-FR" b="1">
              <a:ea typeface="ＭＳ Ｐゴシック" panose="020B0600070205080204" pitchFamily="34" charset="-128"/>
            </a:endParaRPr>
          </a:p>
          <a:p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003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37F8A4ED-FA0D-A2A4-6389-032EB75246FB}"/>
              </a:ext>
            </a:extLst>
          </p:cNvPr>
          <p:cNvSpPr txBox="1">
            <a:spLocks/>
          </p:cNvSpPr>
          <p:nvPr/>
        </p:nvSpPr>
        <p:spPr bwMode="auto">
          <a:xfrm>
            <a:off x="2057400" y="1600200"/>
            <a:ext cx="8153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b="1" dirty="0"/>
              <a:t>1/ La mesure du pH suffit pour faire un diagnostic d’acidité </a:t>
            </a:r>
          </a:p>
          <a:p>
            <a:pPr marL="0" indent="0">
              <a:buNone/>
              <a:defRPr/>
            </a:pPr>
            <a:endParaRPr lang="fr-FR" altLang="fr-FR" b="1" dirty="0">
              <a:ea typeface="ＭＳ Ｐゴシック" panose="020B0600070205080204" pitchFamily="34" charset="-128"/>
            </a:endParaRPr>
          </a:p>
          <a:p>
            <a:endParaRPr lang="fr-FR" altLang="fr-FR" b="1" dirty="0">
              <a:ea typeface="ＭＳ Ｐゴシック" panose="020B0600070205080204" pitchFamily="34" charset="-128"/>
            </a:endParaRPr>
          </a:p>
          <a:p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3723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37F8A4ED-FA0D-A2A4-6389-032EB75246FB}"/>
              </a:ext>
            </a:extLst>
          </p:cNvPr>
          <p:cNvSpPr txBox="1">
            <a:spLocks/>
          </p:cNvSpPr>
          <p:nvPr/>
        </p:nvSpPr>
        <p:spPr bwMode="auto">
          <a:xfrm>
            <a:off x="2057400" y="1600200"/>
            <a:ext cx="8153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b="1" dirty="0"/>
              <a:t>1/ La mesure du pH suffit pour faire un diagnostic d’acidité </a:t>
            </a:r>
          </a:p>
          <a:p>
            <a:pPr marL="0" indent="0">
              <a:buNone/>
              <a:defRPr/>
            </a:pPr>
            <a:r>
              <a:rPr lang="fr-FR" b="1" dirty="0">
                <a:solidFill>
                  <a:schemeClr val="accent2"/>
                </a:solidFill>
              </a:rPr>
              <a:t>VRAI</a:t>
            </a:r>
          </a:p>
          <a:p>
            <a:pPr marL="0" indent="0">
              <a:buNone/>
              <a:defRPr/>
            </a:pPr>
            <a:endParaRPr lang="fr-FR" b="1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fr-FR" dirty="0"/>
              <a:t>C’est donc cet indicateur, le pH du sol, qui permet de décider si un chaulage est nécessaire ou non. </a:t>
            </a:r>
          </a:p>
          <a:p>
            <a:pPr>
              <a:defRPr/>
            </a:pPr>
            <a:r>
              <a:rPr lang="fr-FR" dirty="0"/>
              <a:t>Sa mesure régulière, tous les 5 ans, est indispensable pour gérer au mieux le chaulage d’entretien.</a:t>
            </a:r>
            <a:endParaRPr lang="fr-FR" altLang="fr-FR" b="1" dirty="0">
              <a:ea typeface="ＭＳ Ｐゴシック" panose="020B0600070205080204" pitchFamily="34" charset="-128"/>
            </a:endParaRPr>
          </a:p>
          <a:p>
            <a:endParaRPr lang="fr-FR" altLang="fr-FR" b="1" dirty="0">
              <a:ea typeface="ＭＳ Ｐゴシック" panose="020B0600070205080204" pitchFamily="34" charset="-128"/>
            </a:endParaRPr>
          </a:p>
          <a:p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8793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37F8A4ED-FA0D-A2A4-6389-032EB75246FB}"/>
              </a:ext>
            </a:extLst>
          </p:cNvPr>
          <p:cNvSpPr txBox="1">
            <a:spLocks/>
          </p:cNvSpPr>
          <p:nvPr/>
        </p:nvSpPr>
        <p:spPr bwMode="auto">
          <a:xfrm>
            <a:off x="2057400" y="1600200"/>
            <a:ext cx="8153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b="1" dirty="0"/>
              <a:t>2/ La valeur du pH du sol est constante sur une année</a:t>
            </a:r>
          </a:p>
          <a:p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407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37F8A4ED-FA0D-A2A4-6389-032EB75246FB}"/>
              </a:ext>
            </a:extLst>
          </p:cNvPr>
          <p:cNvSpPr txBox="1">
            <a:spLocks/>
          </p:cNvSpPr>
          <p:nvPr/>
        </p:nvSpPr>
        <p:spPr bwMode="auto">
          <a:xfrm>
            <a:off x="2057400" y="1600200"/>
            <a:ext cx="8153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b="1" dirty="0"/>
              <a:t>2/ La valeur du pH du sol est constante sur une année</a:t>
            </a:r>
          </a:p>
          <a:p>
            <a:pPr marL="0" indent="0">
              <a:buNone/>
              <a:defRPr/>
            </a:pPr>
            <a:endParaRPr lang="fr-FR" dirty="0"/>
          </a:p>
          <a:p>
            <a:pPr marL="0" indent="0">
              <a:buNone/>
              <a:defRPr/>
            </a:pPr>
            <a:r>
              <a:rPr lang="fr-FR" b="1" dirty="0">
                <a:solidFill>
                  <a:srgbClr val="FF0000"/>
                </a:solidFill>
              </a:rPr>
              <a:t>FAUX </a:t>
            </a:r>
          </a:p>
          <a:p>
            <a:pPr>
              <a:defRPr/>
            </a:pPr>
            <a:r>
              <a:rPr lang="fr-FR" dirty="0"/>
              <a:t>La valeur du pH du sol varie au cours de l’année de l’ordre de 0,5 point en moyenne : </a:t>
            </a:r>
          </a:p>
          <a:p>
            <a:pPr>
              <a:defRPr/>
            </a:pPr>
            <a:r>
              <a:rPr lang="fr-FR" dirty="0"/>
              <a:t>Il est donc préférable de conserver la même période de prélèvement, de préférence à l’automne où cette mesure est plus stable.</a:t>
            </a:r>
            <a:endParaRPr lang="fr-FR" altLang="fr-FR" b="1" dirty="0">
              <a:ea typeface="ＭＳ Ｐゴシック" panose="020B0600070205080204" pitchFamily="34" charset="-128"/>
            </a:endParaRPr>
          </a:p>
          <a:p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22998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6E41A5B1-D3D9-4772-4F6E-F16815847A0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057400" y="1600200"/>
            <a:ext cx="8153400" cy="441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fr-FR" altLang="fr-FR" b="1" dirty="0">
                <a:ea typeface="ＭＳ Ｐゴシック" panose="020B0600070205080204" pitchFamily="34" charset="-128"/>
              </a:rPr>
              <a:t>3/ Un ph faible peut engendrer des risques de toxicité aluminique</a:t>
            </a:r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07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auto">
          <a:xfrm>
            <a:off x="4967144" y="5574847"/>
            <a:ext cx="4850000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b="1" dirty="0">
                <a:solidFill>
                  <a:srgbClr val="7030A0"/>
                </a:solidFill>
                <a:latin typeface="+mn-lt"/>
              </a:rPr>
              <a:t>Composition de la prairie multi - espèces : RGA demi - tardif, Fétuque élevée, trèfle blanc, trèfle hybride, lotier corniculé</a:t>
            </a:r>
          </a:p>
        </p:txBody>
      </p:sp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4213703" y="1203326"/>
          <a:ext cx="6107272" cy="4371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euille de calcul" r:id="rId3" imgW="3686500" imgH="2543383" progId="Excel.Sheet.8">
                  <p:embed/>
                </p:oleObj>
              </mc:Choice>
              <mc:Fallback>
                <p:oleObj name="Feuille de calcul" r:id="rId3" imgW="3686500" imgH="2543383" progId="Excel.Sheet.8">
                  <p:embed/>
                  <p:pic>
                    <p:nvPicPr>
                      <p:cNvPr id="92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703" y="1203326"/>
                        <a:ext cx="6107272" cy="43715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035296" y="1811336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Meilleure production que le RGA-TB :</a:t>
            </a:r>
          </a:p>
          <a:p>
            <a:endParaRPr lang="fr-FR" sz="2000" dirty="0"/>
          </a:p>
          <a:p>
            <a:r>
              <a:rPr lang="fr-FR" sz="2000" b="1" dirty="0">
                <a:solidFill>
                  <a:srgbClr val="7030A0"/>
                </a:solidFill>
              </a:rPr>
              <a:t>+ 1,5 t MS/ha </a:t>
            </a:r>
            <a:r>
              <a:rPr lang="fr-FR" sz="2000" dirty="0"/>
              <a:t>sur 3 essais y compris sur sols profonds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040216" y="126876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 err="1"/>
              <a:t>Thorigné</a:t>
            </a:r>
            <a:r>
              <a:rPr lang="fr-FR" sz="1200" b="1" i="1" dirty="0"/>
              <a:t> d’Anjou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Intérêts des prairies </a:t>
            </a:r>
            <a:r>
              <a:rPr lang="fr-FR" dirty="0" err="1"/>
              <a:t>multi-espèces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80765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6E41A5B1-D3D9-4772-4F6E-F16815847A0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057400" y="1600200"/>
            <a:ext cx="8153400" cy="441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fr-FR" altLang="fr-FR" b="1" dirty="0">
                <a:ea typeface="ＭＳ Ｐゴシック" panose="020B0600070205080204" pitchFamily="34" charset="-128"/>
              </a:rPr>
              <a:t>3/ Un ph faible peut engendrer des risques de toxicité aluminique</a:t>
            </a:r>
            <a:endParaRPr lang="fr-FR" altLang="fr-FR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fr-FR" altLang="fr-FR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VRAI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8B8DF07-9A68-9252-3EE7-EA9D69CB7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3054350"/>
            <a:ext cx="7138988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8F81A8D-B6CD-6D9A-8DCF-135EC82A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4" y="4525964"/>
            <a:ext cx="798512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C7A7181-908E-551B-D396-139AE574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6237288"/>
            <a:ext cx="295275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9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B46E1547-5E0B-0FB6-A6CF-77449B9F0F5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057401" y="1341438"/>
            <a:ext cx="8594725" cy="2087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fr-FR" altLang="fr-FR" b="1" dirty="0">
                <a:ea typeface="ＭＳ Ｐゴシック" panose="020B0600070205080204" pitchFamily="34" charset="-128"/>
              </a:rPr>
              <a:t>4/ La toxicité aluminique affecte le fonctionnement des racines</a:t>
            </a:r>
          </a:p>
        </p:txBody>
      </p:sp>
    </p:spTree>
    <p:extLst>
      <p:ext uri="{BB962C8B-B14F-4D97-AF65-F5344CB8AC3E}">
        <p14:creationId xmlns:p14="http://schemas.microsoft.com/office/powerpoint/2010/main" val="2600734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C7A7181-908E-551B-D396-139AE574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6237288"/>
            <a:ext cx="295275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B46E1547-5E0B-0FB6-A6CF-77449B9F0F5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057401" y="1341438"/>
            <a:ext cx="8594725" cy="2087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fr-FR" altLang="fr-FR" b="1" dirty="0">
                <a:ea typeface="ＭＳ Ｐゴシック" panose="020B0600070205080204" pitchFamily="34" charset="-128"/>
              </a:rPr>
              <a:t>4/ La toxicité aluminique affecte le fonctionnement des racines</a:t>
            </a:r>
          </a:p>
          <a:p>
            <a:pPr marL="0" indent="0">
              <a:buNone/>
            </a:pPr>
            <a:r>
              <a:rPr lang="fr-FR" altLang="fr-FR" b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VRAI</a:t>
            </a:r>
            <a:endParaRPr lang="fr-FR" altLang="fr-FR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C4CC63F-6449-564D-535C-6E9BC61E0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9" y="2209801"/>
            <a:ext cx="5775325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131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EFD47B8-834E-C659-26AC-18CFB766916D}"/>
              </a:ext>
            </a:extLst>
          </p:cNvPr>
          <p:cNvSpPr txBox="1">
            <a:spLocks/>
          </p:cNvSpPr>
          <p:nvPr/>
        </p:nvSpPr>
        <p:spPr>
          <a:xfrm>
            <a:off x="2057400" y="1600200"/>
            <a:ext cx="8153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b="1" dirty="0"/>
              <a:t>5/ Des espèces sont plus ou moins tolérantes à la toxicité aluminique</a:t>
            </a:r>
          </a:p>
          <a:p>
            <a:pPr>
              <a:defRPr/>
            </a:pPr>
            <a:endParaRPr lang="fr-FR" b="1" dirty="0"/>
          </a:p>
          <a:p>
            <a:pPr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2672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8A9FC-7001-602E-F266-397BD4A4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Les Vrai/Faux du chaulage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4A1C5-A780-E162-8DA5-32B3972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EFD47B8-834E-C659-26AC-18CFB766916D}"/>
              </a:ext>
            </a:extLst>
          </p:cNvPr>
          <p:cNvSpPr txBox="1">
            <a:spLocks/>
          </p:cNvSpPr>
          <p:nvPr/>
        </p:nvSpPr>
        <p:spPr>
          <a:xfrm>
            <a:off x="2057400" y="1600200"/>
            <a:ext cx="8153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b="1"/>
              <a:t>5/ Des espèces sont plus ou moins tolérantes à la toxicité aluminique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b="1">
                <a:solidFill>
                  <a:schemeClr val="accent2"/>
                </a:solidFill>
              </a:rPr>
              <a:t>VRAI</a:t>
            </a:r>
          </a:p>
          <a:p>
            <a:pPr>
              <a:defRPr/>
            </a:pPr>
            <a:endParaRPr lang="fr-FR" b="1"/>
          </a:p>
          <a:p>
            <a:pPr>
              <a:defRPr/>
            </a:pPr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F0F018-CA98-BD5C-A8DA-2D6D8FC29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18" y="2965451"/>
            <a:ext cx="3214688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5757127-9FAA-4DF1-4746-35CA9E3F0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550" y="3170238"/>
            <a:ext cx="40322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2400" dirty="0"/>
              <a:t>Luzerne</a:t>
            </a:r>
          </a:p>
          <a:p>
            <a:pPr eaLnBrk="1" hangingPunct="1"/>
            <a:endParaRPr lang="fr-FR" altLang="fr-FR" sz="2400" dirty="0"/>
          </a:p>
          <a:p>
            <a:pPr eaLnBrk="1" hangingPunct="1"/>
            <a:endParaRPr lang="fr-FR" altLang="fr-FR" sz="2400" dirty="0"/>
          </a:p>
          <a:p>
            <a:pPr eaLnBrk="1" hangingPunct="1"/>
            <a:endParaRPr lang="fr-FR" altLang="fr-FR" sz="2400" dirty="0"/>
          </a:p>
          <a:p>
            <a:pPr eaLnBrk="1" hangingPunct="1"/>
            <a:endParaRPr lang="fr-FR" altLang="fr-FR" sz="2400" dirty="0"/>
          </a:p>
          <a:p>
            <a:pPr eaLnBrk="1" hangingPunct="1"/>
            <a:r>
              <a:rPr lang="fr-FR" altLang="fr-FR" sz="2400" dirty="0"/>
              <a:t>Prairie temporaire</a:t>
            </a:r>
          </a:p>
          <a:p>
            <a:pPr eaLnBrk="1" hangingPunct="1"/>
            <a:endParaRPr lang="fr-FR" altLang="fr-FR" sz="2400" dirty="0"/>
          </a:p>
          <a:p>
            <a:pPr eaLnBrk="1" hangingPunct="1"/>
            <a:r>
              <a:rPr lang="fr-FR" altLang="fr-FR" sz="2400" dirty="0"/>
              <a:t>Prairie permanente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04D626C-4765-4B2B-0D8D-F860DEA1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6308726"/>
            <a:ext cx="26098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2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chaulage des prairies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algn="just">
              <a:spcBef>
                <a:spcPct val="50000"/>
              </a:spcBef>
            </a:pPr>
            <a:r>
              <a:rPr lang="fr-FR" sz="2400" dirty="0">
                <a:latin typeface="+mj-lt"/>
              </a:rPr>
              <a:t>Minéralisation accrue de N organique du sol</a:t>
            </a:r>
          </a:p>
          <a:p>
            <a:pPr algn="just">
              <a:spcBef>
                <a:spcPct val="50000"/>
              </a:spcBef>
            </a:pPr>
            <a:r>
              <a:rPr lang="fr-FR" dirty="0">
                <a:latin typeface="+mj-lt"/>
              </a:rPr>
              <a:t>Augmentation teneur Ca de l’herbe</a:t>
            </a:r>
          </a:p>
          <a:p>
            <a:pPr algn="just">
              <a:spcBef>
                <a:spcPct val="50000"/>
              </a:spcBef>
            </a:pPr>
            <a:endParaRPr lang="fr-FR" sz="2400" dirty="0">
              <a:latin typeface="+mj-lt"/>
            </a:endParaRPr>
          </a:p>
          <a:p>
            <a:pPr algn="ctr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fr-FR" sz="2400" dirty="0">
                <a:latin typeface="+mj-lt"/>
              </a:rPr>
              <a:t>PT: gestion du chaulage dans la rotation</a:t>
            </a:r>
          </a:p>
          <a:p>
            <a:pPr algn="ctr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fr-FR" dirty="0">
                <a:latin typeface="+mj-lt"/>
              </a:rPr>
              <a:t>PT longue durée et PP : maintien du pH de surface &gt;5 afin d’éviter la toxicité aluminique si espèces peu tolérantes</a:t>
            </a:r>
            <a:endParaRPr lang="fr-FR" sz="2400" dirty="0">
              <a:latin typeface="+mj-lt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53B1A-9136-92B3-8EE1-B56335D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80651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Besoin en chaux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algn="just">
              <a:spcBef>
                <a:spcPct val="50000"/>
              </a:spcBef>
            </a:pPr>
            <a:r>
              <a:rPr lang="fr-FR" sz="2400" dirty="0">
                <a:latin typeface="+mj-lt"/>
              </a:rPr>
              <a:t>Objectif: Ca/CEC &gt;60%</a:t>
            </a:r>
            <a:endParaRPr lang="fr-FR" sz="2400" dirty="0">
              <a:latin typeface="+mn-lt"/>
              <a:cs typeface="Times New Roman" pitchFamily="18" charset="0"/>
            </a:endParaRPr>
          </a:p>
          <a:p>
            <a:pPr marL="0" indent="0" algn="l" eaLnBrk="1" hangingPunct="1">
              <a:spcBef>
                <a:spcPts val="0"/>
              </a:spcBef>
              <a:buNone/>
              <a:tabLst>
                <a:tab pos="269875" algn="l"/>
                <a:tab pos="431800" algn="l"/>
              </a:tabLst>
              <a:defRPr/>
            </a:pPr>
            <a:r>
              <a:rPr lang="fr-FR" sz="2400" dirty="0">
                <a:latin typeface="+mn-lt"/>
                <a:cs typeface="Times New Roman" pitchFamily="18" charset="0"/>
              </a:rPr>
              <a:t>                   </a:t>
            </a:r>
            <a:r>
              <a:rPr lang="fr-FR" sz="2000" dirty="0">
                <a:latin typeface="+mn-lt"/>
                <a:cs typeface="Times New Roman" pitchFamily="18" charset="0"/>
              </a:rPr>
              <a:t>Calcul du rapport Ca/CEC :</a:t>
            </a:r>
            <a:endParaRPr lang="fr-FR" sz="2000" dirty="0">
              <a:latin typeface="+mn-lt"/>
            </a:endParaRPr>
          </a:p>
          <a:p>
            <a:pPr marL="0" indent="0" algn="l">
              <a:spcBef>
                <a:spcPts val="0"/>
              </a:spcBef>
              <a:buNone/>
              <a:tabLst>
                <a:tab pos="269875" algn="l"/>
                <a:tab pos="431800" algn="l"/>
              </a:tabLst>
              <a:defRPr/>
            </a:pPr>
            <a:r>
              <a:rPr lang="fr-FR" sz="2000" dirty="0">
                <a:latin typeface="+mn-lt"/>
                <a:cs typeface="Times New Roman" pitchFamily="18" charset="0"/>
              </a:rPr>
              <a:t>                                     Ca/CEC </a:t>
            </a:r>
            <a:r>
              <a:rPr lang="fr-FR" sz="2000" baseline="-30000" dirty="0">
                <a:latin typeface="+mn-lt"/>
                <a:cs typeface="Times New Roman" pitchFamily="18" charset="0"/>
              </a:rPr>
              <a:t>% </a:t>
            </a:r>
            <a:r>
              <a:rPr lang="fr-FR" sz="2000" dirty="0">
                <a:latin typeface="+mn-lt"/>
                <a:cs typeface="Times New Roman" pitchFamily="18" charset="0"/>
              </a:rPr>
              <a:t>=  </a:t>
            </a:r>
            <a:r>
              <a:rPr lang="fr-FR" sz="2000" u="sng" dirty="0" err="1">
                <a:latin typeface="+mn-lt"/>
                <a:cs typeface="Times New Roman" pitchFamily="18" charset="0"/>
              </a:rPr>
              <a:t>CaO</a:t>
            </a:r>
            <a:r>
              <a:rPr lang="fr-FR" sz="2000" u="sng" baseline="-30000" dirty="0">
                <a:latin typeface="+mn-lt"/>
                <a:cs typeface="Times New Roman" pitchFamily="18" charset="0"/>
              </a:rPr>
              <a:t>‰</a:t>
            </a:r>
            <a:r>
              <a:rPr lang="fr-FR" sz="2000" u="sng" dirty="0">
                <a:latin typeface="+mn-lt"/>
                <a:cs typeface="Times New Roman" pitchFamily="18" charset="0"/>
              </a:rPr>
              <a:t>* 357</a:t>
            </a:r>
            <a:endParaRPr lang="fr-FR" sz="2000" dirty="0">
              <a:latin typeface="+mn-lt"/>
            </a:endParaRPr>
          </a:p>
          <a:p>
            <a:pPr marL="0" indent="0" algn="l">
              <a:spcBef>
                <a:spcPts val="0"/>
              </a:spcBef>
              <a:buNone/>
              <a:tabLst>
                <a:tab pos="269875" algn="l"/>
                <a:tab pos="431800" algn="l"/>
              </a:tabLst>
              <a:defRPr/>
            </a:pPr>
            <a:r>
              <a:rPr lang="fr-FR" sz="2000" dirty="0">
                <a:latin typeface="+mn-lt"/>
                <a:cs typeface="Times New Roman" pitchFamily="18" charset="0"/>
              </a:rPr>
              <a:t>                                                         </a:t>
            </a:r>
            <a:r>
              <a:rPr lang="fr-FR" sz="2000" dirty="0" err="1">
                <a:latin typeface="+mn-lt"/>
                <a:cs typeface="Times New Roman" pitchFamily="18" charset="0"/>
              </a:rPr>
              <a:t>CEC</a:t>
            </a:r>
            <a:r>
              <a:rPr lang="fr-FR" sz="2000" baseline="-30000" dirty="0" err="1">
                <a:latin typeface="+mn-lt"/>
                <a:cs typeface="Times New Roman" pitchFamily="18" charset="0"/>
              </a:rPr>
              <a:t>meq</a:t>
            </a:r>
            <a:r>
              <a:rPr lang="fr-FR" sz="2000" baseline="-30000" dirty="0">
                <a:latin typeface="+mn-lt"/>
                <a:cs typeface="Times New Roman" pitchFamily="18" charset="0"/>
              </a:rPr>
              <a:t>/100g</a:t>
            </a:r>
            <a:endParaRPr lang="fr-FR" sz="2000" dirty="0">
              <a:latin typeface="+mn-lt"/>
            </a:endParaRPr>
          </a:p>
          <a:p>
            <a:pPr marL="0" indent="0" algn="l">
              <a:buNone/>
              <a:tabLst>
                <a:tab pos="269875" algn="l"/>
                <a:tab pos="431800" algn="l"/>
              </a:tabLst>
              <a:defRPr/>
            </a:pPr>
            <a:r>
              <a:rPr lang="fr-FR" sz="2400" dirty="0">
                <a:latin typeface="+mn-lt"/>
                <a:cs typeface="Times New Roman" pitchFamily="18" charset="0"/>
              </a:rPr>
              <a:t>Stratégie de chaulage en fonction des espèces et du sol</a:t>
            </a:r>
            <a:endParaRPr lang="fr-FR" sz="2400" dirty="0">
              <a:latin typeface="+mn-lt"/>
            </a:endParaRPr>
          </a:p>
          <a:p>
            <a:pPr marL="0" indent="0" algn="just">
              <a:spcBef>
                <a:spcPct val="50000"/>
              </a:spcBef>
              <a:buNone/>
            </a:pPr>
            <a:endParaRPr lang="fr-FR" sz="2400" dirty="0">
              <a:latin typeface="+mj-lt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53B1A-9136-92B3-8EE1-B56335D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65</a:t>
            </a:fld>
            <a:endParaRPr lang="fr-FR"/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4803E6A0-6420-D2DB-D4C8-5E54A3DCD08A}"/>
              </a:ext>
            </a:extLst>
          </p:cNvPr>
          <p:cNvGraphicFramePr>
            <a:graphicFrameLocks noGrp="1"/>
          </p:cNvGraphicFramePr>
          <p:nvPr/>
        </p:nvGraphicFramePr>
        <p:xfrm>
          <a:off x="2039938" y="3755572"/>
          <a:ext cx="7415286" cy="2938464"/>
        </p:xfrm>
        <a:graphic>
          <a:graphicData uri="http://schemas.openxmlformats.org/drawingml/2006/table">
            <a:tbl>
              <a:tblPr/>
              <a:tblGrid>
                <a:gridCol w="2272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4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192213" algn="l"/>
                        </a:tabLst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Ca/CEC</a:t>
                      </a:r>
                      <a:endParaRPr kumimoji="0" lang="fr-F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&lt; 50 %</a:t>
                      </a:r>
                      <a:endParaRPr kumimoji="0" lang="fr-F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50 à 65 %</a:t>
                      </a:r>
                      <a:endParaRPr kumimoji="0" lang="fr-F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65 à 75 %</a:t>
                      </a:r>
                      <a:endParaRPr kumimoji="0" lang="fr-F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75 % et plus</a:t>
                      </a:r>
                      <a:endParaRPr kumimoji="0" lang="fr-F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192213" algn="l"/>
                        </a:tabLst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pH eau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&lt; 5,4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5 ,4 – 5,8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5,8 – 6,2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&gt; 6,2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192213" algn="l"/>
                        </a:tabLst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Prairies permanentes milieux difficiles</a:t>
                      </a: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redressement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impasse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impasse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impasse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192213" algn="l"/>
                        </a:tabLst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Prairies permanentes bon potentiel</a:t>
                      </a:r>
                      <a:endParaRPr kumimoji="0" lang="fr-F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redressement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entretien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impasse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impasse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192213" algn="l"/>
                        </a:tabLst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Prairies temporaires</a:t>
                      </a: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redressement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redressement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entretien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impasse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192213" algn="l"/>
                        </a:tabLst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Luzerne</a:t>
                      </a:r>
                      <a:endParaRPr kumimoji="0" lang="fr-F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redressement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redressement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entretien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entretien</a:t>
                      </a:r>
                      <a:endParaRPr kumimoji="0" lang="fr-F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33" marR="91433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924916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chaulage des prairies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/>
              <a:t>Pertes annuelles :</a:t>
            </a:r>
          </a:p>
          <a:p>
            <a:pPr marL="457200" lvl="1" indent="0">
              <a:buNone/>
            </a:pPr>
            <a:r>
              <a:rPr lang="fr-FR" b="1" dirty="0">
                <a:solidFill>
                  <a:srgbClr val="00B0F0"/>
                </a:solidFill>
              </a:rPr>
              <a:t>200 à 250 kg</a:t>
            </a:r>
            <a:r>
              <a:rPr lang="fr-FR" dirty="0">
                <a:solidFill>
                  <a:srgbClr val="00B0F0"/>
                </a:solidFill>
              </a:rPr>
              <a:t> </a:t>
            </a:r>
            <a:r>
              <a:rPr lang="fr-FR" b="1" dirty="0" err="1">
                <a:solidFill>
                  <a:srgbClr val="00B0F0"/>
                </a:solidFill>
              </a:rPr>
              <a:t>CaO</a:t>
            </a:r>
            <a:r>
              <a:rPr lang="fr-FR" dirty="0">
                <a:solidFill>
                  <a:srgbClr val="00B0F0"/>
                </a:solidFill>
              </a:rPr>
              <a:t> </a:t>
            </a:r>
            <a:r>
              <a:rPr lang="fr-FR" dirty="0"/>
              <a:t>par lessivage</a:t>
            </a:r>
          </a:p>
          <a:p>
            <a:pPr marL="457200" lvl="1" indent="0">
              <a:buNone/>
            </a:pPr>
            <a:r>
              <a:rPr lang="fr-FR" b="1" dirty="0">
                <a:solidFill>
                  <a:srgbClr val="00B0F0"/>
                </a:solidFill>
              </a:rPr>
              <a:t>+ 100 à 150 kg </a:t>
            </a:r>
            <a:r>
              <a:rPr lang="fr-FR" b="1" dirty="0" err="1">
                <a:solidFill>
                  <a:srgbClr val="00B0F0"/>
                </a:solidFill>
              </a:rPr>
              <a:t>CaO</a:t>
            </a:r>
            <a:r>
              <a:rPr lang="fr-FR" b="1" dirty="0">
                <a:solidFill>
                  <a:srgbClr val="00B0F0"/>
                </a:solidFill>
              </a:rPr>
              <a:t> </a:t>
            </a:r>
            <a:r>
              <a:rPr lang="fr-FR" dirty="0"/>
              <a:t>par les exportations</a:t>
            </a:r>
          </a:p>
          <a:p>
            <a:pPr marL="457200" lvl="1" indent="0">
              <a:buNone/>
            </a:pPr>
            <a:endParaRPr lang="fr-FR" sz="500" dirty="0"/>
          </a:p>
          <a:p>
            <a:pPr marL="457200" lvl="1" indent="0">
              <a:buNone/>
            </a:pPr>
            <a:r>
              <a:rPr lang="fr-FR" sz="1600" b="1" dirty="0">
                <a:solidFill>
                  <a:srgbClr val="0070C0"/>
                </a:solidFill>
              </a:rPr>
              <a:t>Mais en cas d’apports réguliers d’effluents d’élevage, l’apport d’entretien peut être réduit.</a:t>
            </a:r>
          </a:p>
          <a:p>
            <a:pPr marL="457200" lvl="1" indent="0">
              <a:buNone/>
            </a:pPr>
            <a:r>
              <a:rPr lang="fr-FR" sz="1400" i="1" dirty="0"/>
              <a:t>Exemple essai à la </a:t>
            </a:r>
            <a:r>
              <a:rPr lang="fr-FR" sz="1400" i="1" dirty="0" err="1"/>
              <a:t>Jaillère</a:t>
            </a:r>
            <a:r>
              <a:rPr lang="fr-FR" sz="1400" i="1" dirty="0"/>
              <a:t> : maintien du pH avec un apport de </a:t>
            </a:r>
            <a:r>
              <a:rPr lang="fr-FR" sz="1400" b="1" i="1" dirty="0"/>
              <a:t>100 </a:t>
            </a:r>
            <a:r>
              <a:rPr lang="fr-FR" sz="1400" b="1" i="1" dirty="0" err="1"/>
              <a:t>kgCaO</a:t>
            </a:r>
            <a:r>
              <a:rPr lang="fr-FR" sz="1400" b="1" i="1" dirty="0"/>
              <a:t>/ha/an</a:t>
            </a:r>
            <a:r>
              <a:rPr lang="fr-FR" sz="1400" i="1" dirty="0"/>
              <a:t> avec apport réguliers de fumiers de bovins en sol limono-argileux sur schistes hydromorphes, sur une parcelle cultivée un an sur 2 en maïs ou en blé avec paille enlevée et CIPAN entre blé et maïs.</a:t>
            </a:r>
          </a:p>
          <a:p>
            <a:pPr lvl="1"/>
            <a:endParaRPr lang="fr-FR" sz="1050" dirty="0"/>
          </a:p>
          <a:p>
            <a:r>
              <a:rPr lang="fr-FR" b="1" dirty="0"/>
              <a:t>Chauler de vieilles prairies ?</a:t>
            </a:r>
          </a:p>
          <a:p>
            <a:pPr marL="0" indent="0">
              <a:buNone/>
            </a:pPr>
            <a:r>
              <a:rPr lang="fr-FR" b="1" dirty="0"/>
              <a:t>     </a:t>
            </a:r>
            <a:r>
              <a:rPr lang="fr-FR" dirty="0"/>
              <a:t>n’apporte rien sauf si pH &lt; 5,5  =&gt;  sol bloqué (exceptionnel)</a:t>
            </a:r>
          </a:p>
          <a:p>
            <a:pPr marL="0" indent="0">
              <a:buNone/>
            </a:pPr>
            <a:endParaRPr lang="fr-FR" sz="1050" dirty="0"/>
          </a:p>
          <a:p>
            <a:r>
              <a:rPr lang="fr-FR" b="1" dirty="0"/>
              <a:t>Un </a:t>
            </a:r>
            <a:r>
              <a:rPr lang="fr-FR" b="1" dirty="0">
                <a:solidFill>
                  <a:srgbClr val="990033"/>
                </a:solidFill>
              </a:rPr>
              <a:t>pH &gt; 6 </a:t>
            </a:r>
            <a:r>
              <a:rPr lang="fr-FR" dirty="0"/>
              <a:t>permet une meilleure valorisation de l’azote</a:t>
            </a:r>
          </a:p>
          <a:p>
            <a:pPr marL="0" indent="0">
              <a:buNone/>
            </a:pPr>
            <a:endParaRPr lang="fr-FR" sz="1050" dirty="0"/>
          </a:p>
          <a:p>
            <a:r>
              <a:rPr lang="fr-FR" b="1" dirty="0"/>
              <a:t>Sol très riche en matière organique (MO) « bloqué » :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    le</a:t>
            </a:r>
            <a:r>
              <a:rPr lang="fr-FR" b="1" dirty="0"/>
              <a:t> </a:t>
            </a:r>
            <a:r>
              <a:rPr lang="fr-FR" dirty="0"/>
              <a:t>chaulage peut être intéressant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53B1A-9136-92B3-8EE1-B56335D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838192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chaulage des prairies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Fréquence des apports : dépend du réservoir du sol = CEC</a:t>
            </a:r>
          </a:p>
          <a:p>
            <a:pPr marL="0" indent="0">
              <a:buNone/>
            </a:pPr>
            <a:endParaRPr lang="fr-FR" b="1" dirty="0"/>
          </a:p>
          <a:p>
            <a:pPr lvl="1"/>
            <a:r>
              <a:rPr lang="fr-FR" dirty="0"/>
              <a:t>CEC faible &lt; 80 </a:t>
            </a:r>
            <a:r>
              <a:rPr lang="fr-FR" dirty="0" err="1"/>
              <a:t>meq</a:t>
            </a:r>
            <a:r>
              <a:rPr lang="fr-FR" dirty="0"/>
              <a:t>/kg : apports réguliers de faibles quantités </a:t>
            </a:r>
            <a:r>
              <a:rPr lang="fr-FR" b="1" dirty="0">
                <a:solidFill>
                  <a:srgbClr val="00B05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fr-FR" b="1" dirty="0">
                <a:solidFill>
                  <a:srgbClr val="00B050"/>
                </a:solidFill>
              </a:rPr>
              <a:t>	500 kg carbonates tous les 2 ans</a:t>
            </a:r>
          </a:p>
          <a:p>
            <a:pPr marL="457200" lvl="1" indent="0">
              <a:buNone/>
            </a:pPr>
            <a:endParaRPr lang="fr-FR" b="1" dirty="0">
              <a:solidFill>
                <a:srgbClr val="00B050"/>
              </a:solidFill>
            </a:endParaRPr>
          </a:p>
          <a:p>
            <a:pPr lvl="1"/>
            <a:r>
              <a:rPr lang="fr-FR" dirty="0"/>
              <a:t>CEC élevée &gt; 100 </a:t>
            </a:r>
            <a:r>
              <a:rPr lang="fr-FR" dirty="0" err="1"/>
              <a:t>meq</a:t>
            </a:r>
            <a:r>
              <a:rPr lang="fr-FR" dirty="0"/>
              <a:t>/kg : apports importants moins fréquents</a:t>
            </a:r>
            <a:endParaRPr lang="fr-FR" b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r>
              <a:rPr lang="fr-FR" b="1" dirty="0">
                <a:solidFill>
                  <a:srgbClr val="00B050"/>
                </a:solidFill>
              </a:rPr>
              <a:t>	1,5 tonnes de carbonate </a:t>
            </a:r>
          </a:p>
          <a:p>
            <a:pPr marL="457200" lvl="1" indent="0">
              <a:buNone/>
            </a:pPr>
            <a:r>
              <a:rPr lang="fr-FR" b="1" dirty="0">
                <a:solidFill>
                  <a:srgbClr val="00B050"/>
                </a:solidFill>
              </a:rPr>
              <a:t>	= 700 à 800 unités de </a:t>
            </a:r>
            <a:r>
              <a:rPr lang="fr-FR" b="1" dirty="0" err="1">
                <a:solidFill>
                  <a:srgbClr val="00B050"/>
                </a:solidFill>
              </a:rPr>
              <a:t>CaO</a:t>
            </a:r>
            <a:r>
              <a:rPr lang="fr-FR" b="1" dirty="0">
                <a:solidFill>
                  <a:srgbClr val="00B050"/>
                </a:solidFill>
              </a:rPr>
              <a:t> tous les 3 ou 4 ans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53B1A-9136-92B3-8EE1-B56335D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221846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Les effluents n’acidifient pas le sol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53B1A-9136-92B3-8EE1-B56335D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68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1D473-DE7E-FEBF-A8A1-8CBEDDED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94" y="1425125"/>
            <a:ext cx="7056784" cy="490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451542-23D9-317D-5B89-DB83EDDB5E90}"/>
              </a:ext>
            </a:extLst>
          </p:cNvPr>
          <p:cNvSpPr txBox="1"/>
          <p:nvPr/>
        </p:nvSpPr>
        <p:spPr>
          <a:xfrm>
            <a:off x="7807714" y="2577253"/>
            <a:ext cx="2297608" cy="246221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Essai à La 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Jaillère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(44) sol limoneux sur 10 ans d’apport  de fertilisants organiques comparé à du minéral sur une prairie de RGA avec 150 kg N/ha/an en l’absence de chaulage.</a:t>
            </a:r>
          </a:p>
          <a:p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fr-FR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Source : ARVALIS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2027F4F-A54E-1278-F94E-CC8ED3D635A8}"/>
              </a:ext>
            </a:extLst>
          </p:cNvPr>
          <p:cNvSpPr txBox="1"/>
          <p:nvPr/>
        </p:nvSpPr>
        <p:spPr>
          <a:xfrm>
            <a:off x="1404922" y="6385926"/>
            <a:ext cx="689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+mn-lt"/>
              </a:rPr>
              <a:t>Source : Chambre d’Agriculture de Bretagne, TERRA, 14 mars 2014</a:t>
            </a:r>
          </a:p>
        </p:txBody>
      </p:sp>
    </p:spTree>
    <p:extLst>
      <p:ext uri="{BB962C8B-B14F-4D97-AF65-F5344CB8AC3E}">
        <p14:creationId xmlns:p14="http://schemas.microsoft.com/office/powerpoint/2010/main" val="295231047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BBB97-EBCB-B157-CEC5-B1813DA4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Cycle sol/plante/animal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03FC25-5418-2B15-5724-D4CE5B692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2A7BFB-F8E0-0A74-BB6A-056D6BF7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8207B2A-8070-5927-77CA-2F3AC343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21" y="1476000"/>
            <a:ext cx="5701060" cy="467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52F0D69-2439-2AE4-897B-09C8E9659DD9}"/>
              </a:ext>
            </a:extLst>
          </p:cNvPr>
          <p:cNvSpPr txBox="1">
            <a:spLocks/>
          </p:cNvSpPr>
          <p:nvPr/>
        </p:nvSpPr>
        <p:spPr>
          <a:xfrm>
            <a:off x="7208585" y="1755090"/>
            <a:ext cx="2624375" cy="277403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Wingdings 2" pitchFamily="18" charset="2"/>
              <a:buChar char=""/>
              <a:tabLst/>
              <a:defRPr/>
            </a:pP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Objectifs :</a:t>
            </a:r>
          </a:p>
          <a:p>
            <a:pPr marL="800100" lvl="1" indent="-342900" fontAlgn="auto">
              <a:spcBef>
                <a:spcPts val="2000"/>
              </a:spcBef>
              <a:spcAft>
                <a:spcPts val="0"/>
              </a:spcAft>
              <a:buFont typeface="Wingdings 2" pitchFamily="18" charset="2"/>
              <a:buChar char=""/>
            </a:pPr>
            <a:r>
              <a:rPr lang="fr-FR" sz="2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Performance animale par Ha maximale</a:t>
            </a:r>
            <a:endParaRPr kumimoji="0" lang="fr-FR" sz="2000" i="0" u="none" strike="noStrike" kern="1200" normalizeH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</a:endParaRPr>
          </a:p>
          <a:p>
            <a:pPr marL="800100" lvl="1" indent="-342900" fontAlgn="auto">
              <a:spcBef>
                <a:spcPts val="2000"/>
              </a:spcBef>
              <a:spcAft>
                <a:spcPts val="0"/>
              </a:spcAft>
              <a:buFont typeface="Wingdings 2" pitchFamily="18" charset="2"/>
              <a:buChar char=""/>
            </a:pPr>
            <a:r>
              <a:rPr lang="fr-FR" sz="20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Limiter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 la </a:t>
            </a:r>
            <a:r>
              <a:rPr lang="fr-FR" sz="20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fertilisation</a:t>
            </a:r>
          </a:p>
          <a:p>
            <a:pPr marL="800100" lvl="1" indent="-342900" fontAlgn="auto">
              <a:spcBef>
                <a:spcPts val="2000"/>
              </a:spcBef>
              <a:spcAft>
                <a:spcPts val="0"/>
              </a:spcAft>
              <a:buFont typeface="Wingdings 2" pitchFamily="18" charset="2"/>
              <a:buChar char=""/>
            </a:pPr>
            <a:r>
              <a:rPr kumimoji="0" lang="fr-FR" sz="2000" i="0" u="none" strike="noStrike" kern="1200" normalizeH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Pérennité élevée</a:t>
            </a:r>
          </a:p>
        </p:txBody>
      </p:sp>
    </p:spTree>
    <p:extLst>
      <p:ext uri="{BB962C8B-B14F-4D97-AF65-F5344CB8AC3E}">
        <p14:creationId xmlns:p14="http://schemas.microsoft.com/office/powerpoint/2010/main" val="3664954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D684F-E159-330D-8BE7-A298CBDA14C9}"/>
              </a:ext>
            </a:extLst>
          </p:cNvPr>
          <p:cNvSpPr txBox="1">
            <a:spLocks/>
          </p:cNvSpPr>
          <p:nvPr/>
        </p:nvSpPr>
        <p:spPr>
          <a:xfrm>
            <a:off x="133200" y="365125"/>
            <a:ext cx="1098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3"/>
              </a:buBlip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chaulage des prairies</a:t>
            </a:r>
          </a:p>
        </p:txBody>
      </p:sp>
      <p:sp>
        <p:nvSpPr>
          <p:cNvPr id="5" name="Espace réservé du contenu 6">
            <a:extLst>
              <a:ext uri="{FF2B5EF4-FFF2-40B4-BE49-F238E27FC236}">
                <a16:creationId xmlns:a16="http://schemas.microsoft.com/office/drawing/2014/main" id="{A4C94B54-1BA9-7717-2AD1-32EABFA9A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000" y="1476000"/>
            <a:ext cx="10051200" cy="4856220"/>
          </a:xfrm>
        </p:spPr>
        <p:txBody>
          <a:bodyPr>
            <a:normAutofit/>
          </a:bodyPr>
          <a:lstStyle/>
          <a:p>
            <a:pPr marL="536575" indent="-536575" eaLnBrk="1" hangingPunct="1"/>
            <a:r>
              <a:rPr lang="fr-FR" b="1" dirty="0"/>
              <a:t>Quels produits ?</a:t>
            </a:r>
          </a:p>
          <a:p>
            <a:pPr marL="720725" lvl="1" indent="0" eaLnBrk="1" hangingPunct="1">
              <a:buNone/>
            </a:pPr>
            <a:r>
              <a:rPr lang="fr-FR" dirty="0"/>
              <a:t>Différents types d’amendements calcaires : calcaire broyé ou pulvérisé</a:t>
            </a:r>
          </a:p>
          <a:p>
            <a:pPr marL="720725" lvl="1" indent="0" eaLnBrk="1" hangingPunct="1">
              <a:buNone/>
            </a:pPr>
            <a:r>
              <a:rPr lang="fr-FR" dirty="0"/>
              <a:t>Chaux vive : cher et dégrade la matière organique</a:t>
            </a:r>
          </a:p>
          <a:p>
            <a:pPr marL="720725" lvl="1" indent="0" eaLnBrk="1" hangingPunct="1">
              <a:buNone/>
            </a:pPr>
            <a:endParaRPr lang="fr-FR" dirty="0"/>
          </a:p>
          <a:p>
            <a:pPr marL="720725" lvl="1" indent="0" eaLnBrk="1" hangingPunct="1">
              <a:buNone/>
            </a:pPr>
            <a:endParaRPr lang="fr-FR" dirty="0"/>
          </a:p>
          <a:p>
            <a:pPr marL="720725" lvl="1" indent="0" eaLnBrk="1" hangingPunct="1">
              <a:buNone/>
            </a:pPr>
            <a:endParaRPr lang="fr-FR" dirty="0"/>
          </a:p>
          <a:p>
            <a:pPr marL="720725" lvl="1" indent="0">
              <a:buNone/>
            </a:pPr>
            <a:endParaRPr lang="fr-FR" dirty="0"/>
          </a:p>
          <a:p>
            <a:pPr marL="606425" indent="-342900"/>
            <a:r>
              <a:rPr lang="fr-FR" b="1" dirty="0">
                <a:ea typeface="+mn-ea"/>
                <a:cs typeface="+mn-cs"/>
              </a:rPr>
              <a:t>Choisir le moins cher à l’unité neutralisante</a:t>
            </a:r>
          </a:p>
          <a:p>
            <a:pPr marL="720725" lvl="1" indent="0" eaLnBrk="1" hangingPunct="1">
              <a:buNone/>
            </a:pPr>
            <a:endParaRPr lang="fr-FR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53B1A-9136-92B3-8EE1-B56335D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</p:spPr>
        <p:txBody>
          <a:bodyPr/>
          <a:lstStyle/>
          <a:p>
            <a:fld id="{48E8F7F0-C5B7-4E9B-9302-0DABCAE046B6}" type="slidenum">
              <a:rPr lang="fr-FR" smtClean="0"/>
              <a:t>69</a:t>
            </a:fld>
            <a:endParaRPr lang="fr-FR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CD146D1-FBDD-50D8-B13A-CEAD6CCB6021}"/>
              </a:ext>
            </a:extLst>
          </p:cNvPr>
          <p:cNvGraphicFramePr/>
          <p:nvPr/>
        </p:nvGraphicFramePr>
        <p:xfrm>
          <a:off x="2208730" y="2837130"/>
          <a:ext cx="7344816" cy="1548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 Box 23">
            <a:extLst>
              <a:ext uri="{FF2B5EF4-FFF2-40B4-BE49-F238E27FC236}">
                <a16:creationId xmlns:a16="http://schemas.microsoft.com/office/drawing/2014/main" id="{F7B9C363-59DD-156B-87D7-D8CF8D2B0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016" y="6133466"/>
            <a:ext cx="5944671" cy="29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0208" tIns="10104" rIns="20208" bIns="10104">
            <a:spAutoFit/>
          </a:bodyPr>
          <a:lstStyle>
            <a:lvl1pPr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 defTabSz="201613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defTabSz="2016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1800" b="1" dirty="0">
                <a:solidFill>
                  <a:srgbClr val="996633"/>
                </a:solidFill>
                <a:latin typeface="Century Gothic" pitchFamily="34" charset="0"/>
              </a:rPr>
              <a:t>Avec VALEUR NEUTRALISANTE = % Ca0 + 1,4 x % </a:t>
            </a:r>
            <a:r>
              <a:rPr lang="fr-FR" sz="1800" b="1" dirty="0" err="1">
                <a:solidFill>
                  <a:srgbClr val="996633"/>
                </a:solidFill>
                <a:latin typeface="Century Gothic" pitchFamily="34" charset="0"/>
              </a:rPr>
              <a:t>MgO</a:t>
            </a:r>
            <a:endParaRPr lang="fr-FR" sz="1800" b="1" dirty="0">
              <a:solidFill>
                <a:srgbClr val="996633"/>
              </a:solidFill>
              <a:latin typeface="Century Gothic" pitchFamily="34" charset="0"/>
            </a:endParaRPr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227EF4FB-28BB-E9C2-1917-87FBA543C3B4}"/>
              </a:ext>
            </a:extLst>
          </p:cNvPr>
          <p:cNvGrpSpPr>
            <a:grpSpLocks/>
          </p:cNvGrpSpPr>
          <p:nvPr/>
        </p:nvGrpSpPr>
        <p:grpSpPr bwMode="auto">
          <a:xfrm>
            <a:off x="1909413" y="5120679"/>
            <a:ext cx="6553298" cy="868991"/>
            <a:chOff x="283" y="3245"/>
            <a:chExt cx="4593" cy="735"/>
          </a:xfrm>
        </p:grpSpPr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5AD02420-49FC-4437-FC60-F4737F4E9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" y="3245"/>
              <a:ext cx="4593" cy="735"/>
            </a:xfrm>
            <a:prstGeom prst="rect">
              <a:avLst/>
            </a:prstGeom>
            <a:solidFill>
              <a:srgbClr val="D5F1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9966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 b="1">
                <a:solidFill>
                  <a:srgbClr val="006699"/>
                </a:solidFill>
                <a:latin typeface="Century Gothic" pitchFamily="34" charset="0"/>
              </a:endParaRPr>
            </a:p>
          </p:txBody>
        </p:sp>
        <p:sp>
          <p:nvSpPr>
            <p:cNvPr id="9" name="Text Box 26">
              <a:extLst>
                <a:ext uri="{FF2B5EF4-FFF2-40B4-BE49-F238E27FC236}">
                  <a16:creationId xmlns:a16="http://schemas.microsoft.com/office/drawing/2014/main" id="{AAA441DF-5693-CCC1-9A2B-7D91D8D48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" y="3472"/>
              <a:ext cx="2055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0208" tIns="10104" rIns="20208" bIns="10104">
              <a:spAutoFit/>
            </a:bodyPr>
            <a:lstStyle>
              <a:lvl1pPr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l"/>
              <a:r>
                <a:rPr lang="fr-FR" sz="1600" b="1" dirty="0">
                  <a:solidFill>
                    <a:srgbClr val="006699"/>
                  </a:solidFill>
                  <a:latin typeface="Century Gothic" pitchFamily="34" charset="0"/>
                </a:rPr>
                <a:t>Prix de l'unité neutralisante = </a:t>
              </a:r>
            </a:p>
          </p:txBody>
        </p:sp>
        <p:sp>
          <p:nvSpPr>
            <p:cNvPr id="10" name="Text Box 27">
              <a:extLst>
                <a:ext uri="{FF2B5EF4-FFF2-40B4-BE49-F238E27FC236}">
                  <a16:creationId xmlns:a16="http://schemas.microsoft.com/office/drawing/2014/main" id="{E954530D-5745-B02E-5D60-5D8BB49FF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3" y="3310"/>
              <a:ext cx="201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0208" tIns="10104" rIns="20208" bIns="10104">
              <a:spAutoFit/>
            </a:bodyPr>
            <a:lstStyle>
              <a:lvl1pPr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l"/>
              <a:r>
                <a:rPr lang="fr-FR" sz="1600" b="1" dirty="0">
                  <a:solidFill>
                    <a:srgbClr val="006699"/>
                  </a:solidFill>
                  <a:latin typeface="Century Gothic" pitchFamily="34" charset="0"/>
                </a:rPr>
                <a:t>Prix aux 100 kg rendu racine</a:t>
              </a:r>
            </a:p>
          </p:txBody>
        </p:sp>
        <p:sp>
          <p:nvSpPr>
            <p:cNvPr id="11" name="Text Box 28">
              <a:extLst>
                <a:ext uri="{FF2B5EF4-FFF2-40B4-BE49-F238E27FC236}">
                  <a16:creationId xmlns:a16="http://schemas.microsoft.com/office/drawing/2014/main" id="{C9E4C3F9-D2C1-25DE-3032-F449D336D6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3" y="3683"/>
              <a:ext cx="1660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0208" tIns="10104" rIns="20208" bIns="10104">
              <a:spAutoFit/>
            </a:bodyPr>
            <a:lstStyle>
              <a:lvl1pPr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 defTabSz="201613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defTabSz="20161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l"/>
              <a:r>
                <a:rPr lang="fr-FR" sz="1600" b="1" dirty="0">
                  <a:solidFill>
                    <a:srgbClr val="006699"/>
                  </a:solidFill>
                  <a:latin typeface="Century Gothic" pitchFamily="34" charset="0"/>
                </a:rPr>
                <a:t>VALEUR NEUTRALISANTE</a:t>
              </a:r>
            </a:p>
          </p:txBody>
        </p:sp>
        <p:sp>
          <p:nvSpPr>
            <p:cNvPr id="12" name="Line 29">
              <a:extLst>
                <a:ext uri="{FF2B5EF4-FFF2-40B4-BE49-F238E27FC236}">
                  <a16:creationId xmlns:a16="http://schemas.microsoft.com/office/drawing/2014/main" id="{E6DE75FA-9167-EF5B-C7C3-F481E229DE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3606"/>
              <a:ext cx="2207" cy="9"/>
            </a:xfrm>
            <a:prstGeom prst="line">
              <a:avLst/>
            </a:prstGeom>
            <a:noFill/>
            <a:ln w="22225">
              <a:solidFill>
                <a:srgbClr val="0066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 b="1">
                <a:solidFill>
                  <a:srgbClr val="006699"/>
                </a:solidFill>
                <a:latin typeface="Century Gothic" pitchFamily="34" charset="0"/>
              </a:endParaRPr>
            </a:p>
          </p:txBody>
        </p:sp>
      </p:grp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A65FDA4-C0CC-0F9F-9A80-17FD2D57D36D}"/>
              </a:ext>
            </a:extLst>
          </p:cNvPr>
          <p:cNvCxnSpPr>
            <a:stCxn id="11" idx="1"/>
          </p:cNvCxnSpPr>
          <p:nvPr/>
        </p:nvCxnSpPr>
        <p:spPr bwMode="auto">
          <a:xfrm flipH="1">
            <a:off x="5186062" y="5772127"/>
            <a:ext cx="404498" cy="3613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E895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2C859A4-4D87-B249-2986-B5D384218FC0}"/>
              </a:ext>
            </a:extLst>
          </p:cNvPr>
          <p:cNvSpPr txBox="1"/>
          <p:nvPr/>
        </p:nvSpPr>
        <p:spPr>
          <a:xfrm>
            <a:off x="2208730" y="2661662"/>
            <a:ext cx="6555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Vitesse d’action</a:t>
            </a:r>
          </a:p>
          <a:p>
            <a:r>
              <a:rPr lang="fr-FR" sz="16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X 1                            X 2                         X 4</a:t>
            </a:r>
          </a:p>
        </p:txBody>
      </p:sp>
    </p:spTree>
    <p:extLst>
      <p:ext uri="{BB962C8B-B14F-4D97-AF65-F5344CB8AC3E}">
        <p14:creationId xmlns:p14="http://schemas.microsoft.com/office/powerpoint/2010/main" val="1836101458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8">
            <a:extLst>
              <a:ext uri="{FF2B5EF4-FFF2-40B4-BE49-F238E27FC236}">
                <a16:creationId xmlns:a16="http://schemas.microsoft.com/office/drawing/2014/main" id="{8B74E98C-4DFE-714E-ABDB-AC9F7982D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126" r="-55" b="44746"/>
          <a:stretch/>
        </p:blipFill>
        <p:spPr>
          <a:xfrm>
            <a:off x="365759" y="265125"/>
            <a:ext cx="11473200" cy="42154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C9BA55-56DF-431A-B58F-F03EDECB7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BIEN FAIRE VIEILLIR SES PRAIRIES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87432C-4B2A-49AC-BC01-5C287093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AVEC LE DIAGNOSTIC PRAIRIAL</a:t>
            </a:r>
          </a:p>
        </p:txBody>
      </p:sp>
      <p:sp>
        <p:nvSpPr>
          <p:cNvPr id="6" name="ZoneTexte 4"/>
          <p:cNvSpPr txBox="1"/>
          <p:nvPr/>
        </p:nvSpPr>
        <p:spPr>
          <a:xfrm>
            <a:off x="278446" y="6551768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989302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erbe, extérieur, ciel, champ&#10;&#10;Description générée automatiquement">
            <a:extLst>
              <a:ext uri="{FF2B5EF4-FFF2-40B4-BE49-F238E27FC236}">
                <a16:creationId xmlns:a16="http://schemas.microsoft.com/office/drawing/2014/main" id="{607DAF4B-4409-4BAD-95CC-C3058003B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" b="47899"/>
          <a:stretch/>
        </p:blipFill>
        <p:spPr>
          <a:xfrm>
            <a:off x="364655" y="174920"/>
            <a:ext cx="11473200" cy="2609533"/>
          </a:xfrm>
          <a:prstGeom prst="rect">
            <a:avLst/>
          </a:prstGeom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988E0614-4536-44A1-ACB1-5628B230D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545" y="4095121"/>
            <a:ext cx="8370679" cy="1606181"/>
          </a:xfrm>
        </p:spPr>
        <p:txBody>
          <a:bodyPr>
            <a:normAutofit/>
          </a:bodyPr>
          <a:lstStyle/>
          <a:p>
            <a:r>
              <a:rPr lang="fr-FR" dirty="0"/>
              <a:t>L’entretien de la prairie</a:t>
            </a:r>
          </a:p>
          <a:p>
            <a:r>
              <a:rPr lang="fr-FR" dirty="0"/>
              <a:t>Notions de bio-indication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4D9D69-AC98-48D0-B2E5-71220F7FD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9" name="Espace réservé pour une image  28">
            <a:extLst>
              <a:ext uri="{FF2B5EF4-FFF2-40B4-BE49-F238E27FC236}">
                <a16:creationId xmlns:a16="http://schemas.microsoft.com/office/drawing/2014/main" id="{2D84E70E-AF9B-674A-AC45-51500A2658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80BA2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" r="70"/>
          <a:stretch/>
        </p:blipFill>
        <p:spPr>
          <a:xfrm>
            <a:off x="5561083" y="827803"/>
            <a:ext cx="5755417" cy="48735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D7F05D0-0C6D-43D9-91A4-A516BEF81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diagnostic prairial</a:t>
            </a:r>
          </a:p>
        </p:txBody>
      </p:sp>
      <p:sp>
        <p:nvSpPr>
          <p:cNvPr id="8" name="ZoneTexte 4"/>
          <p:cNvSpPr txBox="1"/>
          <p:nvPr/>
        </p:nvSpPr>
        <p:spPr>
          <a:xfrm>
            <a:off x="278446" y="6551768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3670048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499DF-479A-4461-9553-0CD6A811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L’ENTRETIEN DE LA PRAIRIE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344C80-EEAE-4CBD-B8B9-65640AE6D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Diagnostiquer sa prairie pour décider de l’entretien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FC2B28-AF44-47CC-B243-92596B38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8F7F0-C5B7-4E9B-9302-0DABCAE046B6}" type="slidenum">
              <a:rPr lang="fr-FR" smtClean="0"/>
              <a:t>72</a:t>
            </a:fld>
            <a:endParaRPr lang="fr-FR"/>
          </a:p>
        </p:txBody>
      </p:sp>
      <p:pic>
        <p:nvPicPr>
          <p:cNvPr id="5" name="Espace réservé pour une image  18">
            <a:extLst>
              <a:ext uri="{FF2B5EF4-FFF2-40B4-BE49-F238E27FC236}">
                <a16:creationId xmlns:a16="http://schemas.microsoft.com/office/drawing/2014/main" id="{112CD206-F9FB-8C4B-AA62-0B93743022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0" t="140" r="7090"/>
          <a:stretch/>
        </p:blipFill>
        <p:spPr>
          <a:xfrm>
            <a:off x="315883" y="-1012"/>
            <a:ext cx="2970806" cy="6858000"/>
          </a:xfrm>
          <a:prstGeom prst="rect">
            <a:avLst/>
          </a:prstGeom>
        </p:spPr>
      </p:pic>
      <p:sp>
        <p:nvSpPr>
          <p:cNvPr id="7" name="ZoneTexte 4"/>
          <p:cNvSpPr txBox="1"/>
          <p:nvPr/>
        </p:nvSpPr>
        <p:spPr>
          <a:xfrm>
            <a:off x="3493800" y="6551767"/>
            <a:ext cx="42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CAPDL – Vos initiales - Date</a:t>
            </a:r>
          </a:p>
        </p:txBody>
      </p:sp>
    </p:spTree>
    <p:extLst>
      <p:ext uri="{BB962C8B-B14F-4D97-AF65-F5344CB8AC3E}">
        <p14:creationId xmlns:p14="http://schemas.microsoft.com/office/powerpoint/2010/main" val="1699039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C61BACD-EDD2-01FA-E44D-A64861CC1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6928" y="0"/>
            <a:ext cx="1113739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fr-FR" altLang="fr-FR" dirty="0">
                <a:solidFill>
                  <a:srgbClr val="006600"/>
                </a:solidFill>
              </a:rPr>
              <a:t>Les causes du vieillissement des </a:t>
            </a:r>
            <a:br>
              <a:rPr lang="fr-FR" altLang="fr-FR" dirty="0">
                <a:solidFill>
                  <a:srgbClr val="006600"/>
                </a:solidFill>
              </a:rPr>
            </a:br>
            <a:r>
              <a:rPr lang="fr-FR" altLang="fr-FR" dirty="0">
                <a:solidFill>
                  <a:srgbClr val="006600"/>
                </a:solidFill>
              </a:rPr>
              <a:t>prairies semées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AAEA4B5-EFCB-394D-C008-87D9C3A13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928" y="1484312"/>
            <a:ext cx="10753343" cy="4898199"/>
          </a:xfrm>
        </p:spPr>
        <p:txBody>
          <a:bodyPr>
            <a:noAutofit/>
          </a:bodyPr>
          <a:lstStyle/>
          <a:p>
            <a:pPr eaLnBrk="1" hangingPunct="1"/>
            <a:r>
              <a:rPr lang="fr-FR" altLang="fr-FR" sz="2000" dirty="0"/>
              <a:t>surpâturage estival combiné à une sécheresse marquée, </a:t>
            </a:r>
          </a:p>
          <a:p>
            <a:pPr eaLnBrk="1" hangingPunct="1">
              <a:buFontTx/>
              <a:buNone/>
            </a:pPr>
            <a:endParaRPr lang="fr-FR" altLang="fr-FR" sz="2000" dirty="0"/>
          </a:p>
          <a:p>
            <a:pPr eaLnBrk="1" hangingPunct="1"/>
            <a:r>
              <a:rPr lang="fr-FR" altLang="fr-FR" sz="2000" dirty="0"/>
              <a:t>pâturage de début printemps sur des sols argileux humides,</a:t>
            </a:r>
          </a:p>
          <a:p>
            <a:pPr eaLnBrk="1" hangingPunct="1"/>
            <a:endParaRPr lang="fr-FR" altLang="fr-FR" sz="2000" dirty="0"/>
          </a:p>
          <a:p>
            <a:pPr eaLnBrk="1" hangingPunct="1"/>
            <a:r>
              <a:rPr lang="fr-FR" altLang="fr-FR" sz="2000" dirty="0"/>
              <a:t>un changement dans le mode d'exploitation : enrubannage précoce substitué par des foins tardifs sélectionnant ainsi les espèces précoces à épiaison comme le pâturin commun,</a:t>
            </a:r>
          </a:p>
          <a:p>
            <a:pPr eaLnBrk="1" hangingPunct="1">
              <a:buFontTx/>
              <a:buNone/>
            </a:pPr>
            <a:endParaRPr lang="fr-FR" altLang="fr-FR" sz="2000" dirty="0"/>
          </a:p>
          <a:p>
            <a:pPr eaLnBrk="1" hangingPunct="1"/>
            <a:r>
              <a:rPr lang="fr-FR" altLang="fr-FR" sz="2000" dirty="0"/>
              <a:t>le cas des prairies pâturées recevant régulièrement du lisier (ou du fumier) souvent colonisées par des dicotylédones annuelles comme le mouron des oiseaux,</a:t>
            </a:r>
          </a:p>
          <a:p>
            <a:pPr eaLnBrk="1" hangingPunct="1">
              <a:buFontTx/>
              <a:buNone/>
            </a:pPr>
            <a:endParaRPr lang="fr-FR" altLang="fr-FR" sz="2000" dirty="0"/>
          </a:p>
          <a:p>
            <a:pPr eaLnBrk="1" hangingPunct="1"/>
            <a:endParaRPr lang="fr-FR" altLang="fr-FR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>
            <a:extLst>
              <a:ext uri="{FF2B5EF4-FFF2-40B4-BE49-F238E27FC236}">
                <a16:creationId xmlns:a16="http://schemas.microsoft.com/office/drawing/2014/main" id="{B3463F42-5BE1-05AD-26B1-56FB365A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solidFill>
                  <a:srgbClr val="006600"/>
                </a:solidFill>
              </a:rPr>
              <a:t>Evolution de la flore 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2C201AD1-A17D-165D-5AA2-8A870F8FE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"/>
          <a:stretch>
            <a:fillRect/>
          </a:stretch>
        </p:blipFill>
        <p:spPr bwMode="auto">
          <a:xfrm>
            <a:off x="194339" y="1537336"/>
            <a:ext cx="11803321" cy="427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6C363ED0-E439-59CD-CD85-19A4C197C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196976"/>
            <a:ext cx="184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2000" u="sng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200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200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200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grpSp>
        <p:nvGrpSpPr>
          <p:cNvPr id="6147" name="Group 3">
            <a:extLst>
              <a:ext uri="{FF2B5EF4-FFF2-40B4-BE49-F238E27FC236}">
                <a16:creationId xmlns:a16="http://schemas.microsoft.com/office/drawing/2014/main" id="{4694CD3C-9D5C-F93B-5521-5FAE8F354C60}"/>
              </a:ext>
            </a:extLst>
          </p:cNvPr>
          <p:cNvGrpSpPr>
            <a:grpSpLocks/>
          </p:cNvGrpSpPr>
          <p:nvPr/>
        </p:nvGrpSpPr>
        <p:grpSpPr bwMode="auto">
          <a:xfrm>
            <a:off x="2208213" y="1557339"/>
            <a:ext cx="4375150" cy="2759075"/>
            <a:chOff x="919" y="1026"/>
            <a:chExt cx="2756" cy="1738"/>
          </a:xfrm>
        </p:grpSpPr>
        <p:sp>
          <p:nvSpPr>
            <p:cNvPr id="6153" name="Text Box 4">
              <a:extLst>
                <a:ext uri="{FF2B5EF4-FFF2-40B4-BE49-F238E27FC236}">
                  <a16:creationId xmlns:a16="http://schemas.microsoft.com/office/drawing/2014/main" id="{4C7DBEEF-5F8C-936A-4EA4-9B7657627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" y="1026"/>
              <a:ext cx="27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PRATIQUES   X       MILIEU </a:t>
              </a:r>
            </a:p>
          </p:txBody>
        </p:sp>
        <p:sp>
          <p:nvSpPr>
            <p:cNvPr id="6154" name="Text Box 5">
              <a:extLst>
                <a:ext uri="{FF2B5EF4-FFF2-40B4-BE49-F238E27FC236}">
                  <a16:creationId xmlns:a16="http://schemas.microsoft.com/office/drawing/2014/main" id="{00206692-47BB-85D0-3622-E416E4F09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2399"/>
              <a:ext cx="98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3200">
                  <a:solidFill>
                    <a:srgbClr val="FF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FLORE</a:t>
              </a:r>
            </a:p>
          </p:txBody>
        </p:sp>
        <p:grpSp>
          <p:nvGrpSpPr>
            <p:cNvPr id="6155" name="Group 6">
              <a:extLst>
                <a:ext uri="{FF2B5EF4-FFF2-40B4-BE49-F238E27FC236}">
                  <a16:creationId xmlns:a16="http://schemas.microsoft.com/office/drawing/2014/main" id="{F676974D-D5F8-62AD-0F1A-C5F3BCE553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9" y="1434"/>
              <a:ext cx="1905" cy="999"/>
              <a:chOff x="1519" y="1434"/>
              <a:chExt cx="1905" cy="999"/>
            </a:xfrm>
          </p:grpSpPr>
          <p:sp>
            <p:nvSpPr>
              <p:cNvPr id="6157" name="AutoShape 7">
                <a:extLst>
                  <a:ext uri="{FF2B5EF4-FFF2-40B4-BE49-F238E27FC236}">
                    <a16:creationId xmlns:a16="http://schemas.microsoft.com/office/drawing/2014/main" id="{D4BF6697-ABDD-D30F-6576-4EC7C8B1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32408">
                <a:off x="2743" y="1752"/>
                <a:ext cx="999" cy="363"/>
              </a:xfrm>
              <a:prstGeom prst="curvedUpArrow">
                <a:avLst>
                  <a:gd name="adj1" fmla="val 55041"/>
                  <a:gd name="adj2" fmla="val 110083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>
                    <a:solidFill>
                      <a:srgbClr val="009139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fr-FR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58" name="AutoShape 8">
                <a:extLst>
                  <a:ext uri="{FF2B5EF4-FFF2-40B4-BE49-F238E27FC236}">
                    <a16:creationId xmlns:a16="http://schemas.microsoft.com/office/drawing/2014/main" id="{DD618A14-B8BB-C02F-7127-C07A492FE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832408" flipH="1">
                <a:off x="1201" y="1752"/>
                <a:ext cx="999" cy="363"/>
              </a:xfrm>
              <a:prstGeom prst="curvedUpArrow">
                <a:avLst>
                  <a:gd name="adj1" fmla="val 55041"/>
                  <a:gd name="adj2" fmla="val 110083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>
                    <a:solidFill>
                      <a:srgbClr val="009139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fr-FR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156" name="AutoShape 9">
              <a:extLst>
                <a:ext uri="{FF2B5EF4-FFF2-40B4-BE49-F238E27FC236}">
                  <a16:creationId xmlns:a16="http://schemas.microsoft.com/office/drawing/2014/main" id="{C54300F9-8A7F-0C61-E85C-5F0667AB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389"/>
              <a:ext cx="409" cy="907"/>
            </a:xfrm>
            <a:prstGeom prst="downArrow">
              <a:avLst>
                <a:gd name="adj1" fmla="val 50000"/>
                <a:gd name="adj2" fmla="val 5544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6148" name="Picture 10" descr="IMG_0256">
            <a:extLst>
              <a:ext uri="{FF2B5EF4-FFF2-40B4-BE49-F238E27FC236}">
                <a16:creationId xmlns:a16="http://schemas.microsoft.com/office/drawing/2014/main" id="{CCA5BBBE-F93D-11EC-7935-E0626C570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1" y="2708275"/>
            <a:ext cx="2265363" cy="151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11" descr="IMG_3218">
            <a:extLst>
              <a:ext uri="{FF2B5EF4-FFF2-40B4-BE49-F238E27FC236}">
                <a16:creationId xmlns:a16="http://schemas.microsoft.com/office/drawing/2014/main" id="{9771F7BF-6AA9-D2FD-23D4-BF6850AF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1239839"/>
            <a:ext cx="2143125" cy="16144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150" name="Rectangle 14">
            <a:extLst>
              <a:ext uri="{FF2B5EF4-FFF2-40B4-BE49-F238E27FC236}">
                <a16:creationId xmlns:a16="http://schemas.microsoft.com/office/drawing/2014/main" id="{1EE38170-C9AB-8283-F990-89A2D546C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04813"/>
            <a:ext cx="705643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fr-FR" sz="3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LE DIAGNOSTIC PRAIRIAL…</a:t>
            </a:r>
          </a:p>
        </p:txBody>
      </p:sp>
      <p:sp>
        <p:nvSpPr>
          <p:cNvPr id="6151" name="Rectangle 30">
            <a:extLst>
              <a:ext uri="{FF2B5EF4-FFF2-40B4-BE49-F238E27FC236}">
                <a16:creationId xmlns:a16="http://schemas.microsoft.com/office/drawing/2014/main" id="{6AD1C48C-5EC1-3FF9-E902-8117DB76F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864" y="4346575"/>
            <a:ext cx="38068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000">
                <a:solidFill>
                  <a:schemeClr val="tx1"/>
                </a:solidFill>
                <a:latin typeface="Arial" panose="020B0604020202020204" pitchFamily="34" charset="0"/>
              </a:rPr>
              <a:t>« La connaissance de ces facteurs et de leurs interactions est un élément de diagnostic sur l’état de la végétation et son évolution potentielle ». </a:t>
            </a:r>
          </a:p>
        </p:txBody>
      </p:sp>
      <p:pic>
        <p:nvPicPr>
          <p:cNvPr id="6152" name="Image 1">
            <a:extLst>
              <a:ext uri="{FF2B5EF4-FFF2-40B4-BE49-F238E27FC236}">
                <a16:creationId xmlns:a16="http://schemas.microsoft.com/office/drawing/2014/main" id="{FD75CC9C-D323-FEF9-0F11-C74A09016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4337051"/>
            <a:ext cx="302895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4A533-98CF-B9BC-A96C-9ED3363A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diagnostic prairial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829C78-44A3-69E2-0662-8A7DB978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CDC888B-9A2C-450A-FE29-C8C953168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992" y="2016189"/>
            <a:ext cx="2880568" cy="1728788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latin typeface="Calibri" pitchFamily="34" charset="0"/>
              </a:rPr>
              <a:t>a) Stratégies et Objectifs de éleveur…</a:t>
            </a:r>
          </a:p>
          <a:p>
            <a:pPr algn="ctr">
              <a:buFont typeface="Wingdings" pitchFamily="2" charset="2"/>
              <a:buChar char="v"/>
            </a:pPr>
            <a:endParaRPr lang="fr-FR" sz="2800" b="1" i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DF15011-2D84-E97F-1743-60A92C0B8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8104" y="2016189"/>
            <a:ext cx="2520950" cy="1727200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fr-FR" b="1" dirty="0">
                <a:latin typeface="Calibri" pitchFamily="34" charset="0"/>
              </a:rPr>
              <a:t>b) Milieu ,</a:t>
            </a:r>
          </a:p>
          <a:p>
            <a:pPr algn="ctr" eaLnBrk="1" hangingPunct="1">
              <a:spcBef>
                <a:spcPct val="20000"/>
              </a:spcBef>
            </a:pPr>
            <a:r>
              <a:rPr lang="fr-FR" b="1" dirty="0">
                <a:latin typeface="Calibri" pitchFamily="34" charset="0"/>
              </a:rPr>
              <a:t>Végétation,</a:t>
            </a:r>
          </a:p>
          <a:p>
            <a:pPr algn="ctr" eaLnBrk="1" hangingPunct="1">
              <a:spcBef>
                <a:spcPct val="20000"/>
              </a:spcBef>
            </a:pPr>
            <a:r>
              <a:rPr lang="fr-FR" b="1" dirty="0">
                <a:latin typeface="Calibri" pitchFamily="34" charset="0"/>
              </a:rPr>
              <a:t>Flore...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37D5AED3-4C4D-CCF0-9767-7A301F173B3F}"/>
              </a:ext>
            </a:extLst>
          </p:cNvPr>
          <p:cNvSpPr>
            <a:spLocks noChangeArrowheads="1"/>
          </p:cNvSpPr>
          <p:nvPr/>
        </p:nvSpPr>
        <p:spPr bwMode="auto">
          <a:xfrm rot="1709738" flipH="1">
            <a:off x="7520942" y="4258946"/>
            <a:ext cx="938212" cy="1512888"/>
          </a:xfrm>
          <a:prstGeom prst="curvedRightArrow">
            <a:avLst>
              <a:gd name="adj1" fmla="val 32250"/>
              <a:gd name="adj2" fmla="val 64501"/>
              <a:gd name="adj3" fmla="val 33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040CF2FF-ECE3-8889-685E-0AC35C18D6EB}"/>
              </a:ext>
            </a:extLst>
          </p:cNvPr>
          <p:cNvSpPr>
            <a:spLocks noChangeArrowheads="1"/>
          </p:cNvSpPr>
          <p:nvPr/>
        </p:nvSpPr>
        <p:spPr bwMode="auto">
          <a:xfrm rot="19890262">
            <a:off x="3097267" y="4238289"/>
            <a:ext cx="935038" cy="1512887"/>
          </a:xfrm>
          <a:prstGeom prst="curvedRightArrow">
            <a:avLst>
              <a:gd name="adj1" fmla="val 32360"/>
              <a:gd name="adj2" fmla="val 64720"/>
              <a:gd name="adj3" fmla="val 33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DADF0B7-3294-B6F2-0234-17BBF64F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536" y="4799811"/>
            <a:ext cx="3454400" cy="8651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</a:pPr>
            <a:r>
              <a:rPr lang="fr-FR" sz="4300" i="1" dirty="0"/>
              <a:t>Diagnostic…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2C393EDC-9D1A-C6B1-647D-732B90E05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817" y="1295464"/>
            <a:ext cx="7488237" cy="57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</a:pPr>
            <a:r>
              <a:rPr lang="fr-FR" sz="2800" b="1" i="1" dirty="0">
                <a:solidFill>
                  <a:srgbClr val="FF9900"/>
                </a:solidFill>
                <a:latin typeface="Calibri" pitchFamily="34" charset="0"/>
              </a:rPr>
              <a:t>Un déroulement en 2 étapes…</a:t>
            </a:r>
          </a:p>
        </p:txBody>
      </p:sp>
      <p:pic>
        <p:nvPicPr>
          <p:cNvPr id="12" name="Picture 10" descr="P0005580">
            <a:extLst>
              <a:ext uri="{FF2B5EF4-FFF2-40B4-BE49-F238E27FC236}">
                <a16:creationId xmlns:a16="http://schemas.microsoft.com/office/drawing/2014/main" id="{DD6EAFC3-0637-D39B-B818-04E0B88B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408" y="2591633"/>
            <a:ext cx="2571750" cy="172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904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C7BA2E-C849-BC38-93F0-CD232D66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diagnostic prairial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C5C198-353A-6C0A-FE7F-80779AFB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18456FE-473C-3DA4-EE2F-489EFC2CD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28775"/>
            <a:ext cx="10394554" cy="1217989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FR" sz="4000" b="1" dirty="0">
                <a:latin typeface="Calibri" pitchFamily="34" charset="0"/>
              </a:rPr>
              <a:t>a) Stratégies et Objectifs de éleveur…</a:t>
            </a:r>
          </a:p>
          <a:p>
            <a:pPr>
              <a:buFont typeface="Wingdings" pitchFamily="2" charset="2"/>
              <a:buChar char="v"/>
            </a:pPr>
            <a:endParaRPr lang="fr-FR" sz="4400" dirty="0">
              <a:latin typeface="Calibri" pitchFamily="34" charset="0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70632B4-95C8-63D9-395A-8029D2257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2636838"/>
            <a:ext cx="9302824" cy="365423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</a:pPr>
            <a:r>
              <a:rPr lang="fr-FR" sz="2800" b="1" dirty="0">
                <a:latin typeface="Calibri" pitchFamily="34" charset="0"/>
              </a:rPr>
              <a:t>Valeur d’usage de la prairie dans le système fourrager :</a:t>
            </a:r>
          </a:p>
          <a:p>
            <a:pPr marL="342900" indent="-342900">
              <a:spcBef>
                <a:spcPct val="20000"/>
              </a:spcBef>
              <a:buClr>
                <a:srgbClr val="FF9900"/>
              </a:buClr>
              <a:buFont typeface="Arial" pitchFamily="34" charset="0"/>
              <a:buChar char="•"/>
            </a:pPr>
            <a:r>
              <a:rPr lang="fr-FR" sz="2800" dirty="0">
                <a:latin typeface="Calibri" pitchFamily="34" charset="0"/>
              </a:rPr>
              <a:t>Parcelle parking,</a:t>
            </a:r>
          </a:p>
          <a:p>
            <a:pPr marL="342900" indent="-342900">
              <a:spcBef>
                <a:spcPct val="20000"/>
              </a:spcBef>
              <a:buClr>
                <a:srgbClr val="FF9900"/>
              </a:buClr>
              <a:buFont typeface="Arial" pitchFamily="34" charset="0"/>
              <a:buChar char="•"/>
            </a:pPr>
            <a:r>
              <a:rPr lang="fr-FR" sz="2800" dirty="0">
                <a:latin typeface="Calibri" pitchFamily="34" charset="0"/>
              </a:rPr>
              <a:t>Pâturage de plein printemps,</a:t>
            </a:r>
          </a:p>
          <a:p>
            <a:pPr marL="342900" indent="-342900">
              <a:spcBef>
                <a:spcPct val="20000"/>
              </a:spcBef>
              <a:buClr>
                <a:srgbClr val="FF9900"/>
              </a:buClr>
              <a:buFont typeface="Arial" pitchFamily="34" charset="0"/>
              <a:buChar char="•"/>
            </a:pPr>
            <a:r>
              <a:rPr lang="fr-FR" sz="2800" dirty="0">
                <a:latin typeface="Calibri" pitchFamily="34" charset="0"/>
              </a:rPr>
              <a:t>Parcelle pour les foins…</a:t>
            </a:r>
          </a:p>
          <a:p>
            <a:pPr marL="342900" indent="-342900">
              <a:spcBef>
                <a:spcPct val="20000"/>
              </a:spcBef>
              <a:buClr>
                <a:srgbClr val="FF9900"/>
              </a:buClr>
              <a:buFont typeface="Arial" pitchFamily="34" charset="0"/>
              <a:buChar char="•"/>
            </a:pPr>
            <a:r>
              <a:rPr lang="fr-FR" sz="2800" dirty="0">
                <a:latin typeface="Calibri" pitchFamily="34" charset="0"/>
              </a:rPr>
              <a:t>Niveau d’exigence de l’éleveur : production, qualité…</a:t>
            </a:r>
          </a:p>
          <a:p>
            <a:pPr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v"/>
            </a:pPr>
            <a:endParaRPr lang="fr-FR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726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EFA88-BA09-999A-6B30-8802A96B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diagnostic prairial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868796-BB22-40F1-353D-F13BDB07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D73DED-EC40-A55D-3B25-8EAD0A314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186" y="1229125"/>
            <a:ext cx="5111750" cy="2245081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</a:pPr>
            <a:r>
              <a:rPr lang="fr-FR" sz="3200" b="1" dirty="0">
                <a:latin typeface="Calibri" pitchFamily="34" charset="0"/>
              </a:rPr>
              <a:t>b) Le milieu : </a:t>
            </a:r>
          </a:p>
          <a:p>
            <a:pPr marL="342900" indent="-342900">
              <a:spcBef>
                <a:spcPct val="20000"/>
              </a:spcBef>
              <a:buClr>
                <a:srgbClr val="FF9900"/>
              </a:buClr>
              <a:buFont typeface="Wingdings"/>
              <a:buChar char="F"/>
            </a:pPr>
            <a:r>
              <a:rPr lang="fr-FR" sz="2000" dirty="0">
                <a:latin typeface="Calibri" pitchFamily="34" charset="0"/>
              </a:rPr>
              <a:t>Observation de la parcelle  </a:t>
            </a:r>
          </a:p>
          <a:p>
            <a:pPr marL="355600">
              <a:spcBef>
                <a:spcPct val="20000"/>
              </a:spcBef>
              <a:buClr>
                <a:srgbClr val="FF9900"/>
              </a:buClr>
            </a:pPr>
            <a:r>
              <a:rPr lang="fr-FR" sz="2000" dirty="0">
                <a:latin typeface="Calibri" pitchFamily="34" charset="0"/>
              </a:rPr>
              <a:t>« la gueule de la prairie »</a:t>
            </a:r>
          </a:p>
          <a:p>
            <a:pPr>
              <a:spcBef>
                <a:spcPct val="20000"/>
              </a:spcBef>
              <a:buClr>
                <a:srgbClr val="FF9900"/>
              </a:buClr>
            </a:pPr>
            <a:endParaRPr lang="fr-FR" sz="1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FF9900"/>
              </a:buClr>
              <a:buFont typeface="Wingdings"/>
              <a:buChar char="F"/>
            </a:pPr>
            <a:r>
              <a:rPr lang="fr-FR" sz="2000" dirty="0">
                <a:latin typeface="Calibri" pitchFamily="34" charset="0"/>
                <a:sym typeface="Wingdings" pitchFamily="2" charset="2"/>
              </a:rPr>
              <a:t>Milieu : type de sol, relief, altitude…</a:t>
            </a:r>
            <a:endParaRPr lang="fr-FR" sz="2000" dirty="0">
              <a:latin typeface="Calibri" pitchFamily="34" charset="0"/>
            </a:endParaRPr>
          </a:p>
          <a:p>
            <a:pPr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</a:pPr>
            <a:endParaRPr lang="fr-FR" sz="2000" dirty="0">
              <a:latin typeface="Calibri" pitchFamily="34" charset="0"/>
            </a:endParaRPr>
          </a:p>
          <a:p>
            <a:pPr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</a:pPr>
            <a:endParaRPr lang="fr-FR" sz="2000" dirty="0">
              <a:latin typeface="Calibri" pitchFamily="34" charset="0"/>
            </a:endParaRPr>
          </a:p>
          <a:p>
            <a:pPr algn="ctr">
              <a:spcBef>
                <a:spcPct val="20000"/>
              </a:spcBef>
              <a:buClr>
                <a:srgbClr val="FF9900"/>
              </a:buClr>
              <a:buFont typeface="Wingdings" pitchFamily="2" charset="2"/>
              <a:buNone/>
            </a:pPr>
            <a:endParaRPr lang="fr-FR" sz="2000" dirty="0">
              <a:latin typeface="Calibri" pitchFamily="34" charset="0"/>
            </a:endParaRPr>
          </a:p>
        </p:txBody>
      </p:sp>
      <p:pic>
        <p:nvPicPr>
          <p:cNvPr id="6" name="Picture 11" descr="page16_crocquis_htedef">
            <a:extLst>
              <a:ext uri="{FF2B5EF4-FFF2-40B4-BE49-F238E27FC236}">
                <a16:creationId xmlns:a16="http://schemas.microsoft.com/office/drawing/2014/main" id="{F8E42C5F-E415-DCA8-B7E7-4D26CCC7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32" y="1301132"/>
            <a:ext cx="3851920" cy="4816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img_parcelleB">
            <a:extLst>
              <a:ext uri="{FF2B5EF4-FFF2-40B4-BE49-F238E27FC236}">
                <a16:creationId xmlns:a16="http://schemas.microsoft.com/office/drawing/2014/main" id="{08F264D3-3CD3-F013-A314-B025C804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8" y="3317357"/>
            <a:ext cx="2471342" cy="286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img_parcelleA">
            <a:extLst>
              <a:ext uri="{FF2B5EF4-FFF2-40B4-BE49-F238E27FC236}">
                <a16:creationId xmlns:a16="http://schemas.microsoft.com/office/drawing/2014/main" id="{EFAA948C-DFB9-6119-7C28-439AE055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333" y="3317357"/>
            <a:ext cx="2633619" cy="28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38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BBB97-EBCB-B157-CEC5-B1813DA4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Cycle sol/plante/animal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2A7BFB-F8E0-0A74-BB6A-056D6BF7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8207B2A-8070-5927-77CA-2F3AC343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20" y="3611562"/>
            <a:ext cx="3794312" cy="311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9FB893-B5ED-9ABB-9305-23A6757B8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12" y="1520787"/>
            <a:ext cx="8568952" cy="3816424"/>
          </a:xfrm>
        </p:spPr>
        <p:txBody>
          <a:bodyPr>
            <a:normAutofit fontScale="92500" lnSpcReduction="20000"/>
          </a:bodyPr>
          <a:lstStyle/>
          <a:p>
            <a:r>
              <a:rPr lang="fr-FR" sz="1800" b="1" dirty="0">
                <a:solidFill>
                  <a:schemeClr val="tx1"/>
                </a:solidFill>
              </a:rPr>
              <a:t>SUCRE =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b="1" dirty="0">
                <a:solidFill>
                  <a:schemeClr val="tx1"/>
                </a:solidFill>
              </a:rPr>
              <a:t>principal intrant du cycle </a:t>
            </a:r>
            <a:r>
              <a:rPr lang="fr-FR" sz="1800" dirty="0">
                <a:solidFill>
                  <a:schemeClr val="tx1"/>
                </a:solidFill>
              </a:rPr>
              <a:t>SOL / PLANTE / ANIMAL Produit par la photosynthèse.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b="1" dirty="0">
                <a:solidFill>
                  <a:schemeClr val="tx1"/>
                </a:solidFill>
              </a:rPr>
              <a:t>Rôle du sol = recycler la MO</a:t>
            </a:r>
          </a:p>
          <a:p>
            <a:pPr marL="0" indent="0">
              <a:buNone/>
            </a:pPr>
            <a:r>
              <a:rPr lang="fr-FR" sz="1800" u="sng" dirty="0">
                <a:solidFill>
                  <a:schemeClr val="tx1"/>
                </a:solidFill>
              </a:rPr>
              <a:t>Le sol a besoin d’énergie </a:t>
            </a:r>
            <a:r>
              <a:rPr lang="fr-FR" sz="1800" dirty="0">
                <a:solidFill>
                  <a:schemeClr val="tx1"/>
                </a:solidFill>
              </a:rPr>
              <a:t>= résidus végétaux en surface</a:t>
            </a:r>
          </a:p>
          <a:p>
            <a:pPr>
              <a:buFont typeface="Symbol"/>
              <a:buChar char="Þ"/>
            </a:pPr>
            <a:r>
              <a:rPr lang="fr-FR" sz="1800" dirty="0">
                <a:solidFill>
                  <a:schemeClr val="tx1"/>
                </a:solidFill>
              </a:rPr>
              <a:t>ne pas </a:t>
            </a:r>
            <a:r>
              <a:rPr lang="fr-FR" sz="1800" dirty="0" err="1">
                <a:solidFill>
                  <a:schemeClr val="tx1"/>
                </a:solidFill>
              </a:rPr>
              <a:t>surpâturer</a:t>
            </a:r>
            <a:r>
              <a:rPr lang="fr-FR" sz="1800" dirty="0">
                <a:solidFill>
                  <a:schemeClr val="tx1"/>
                </a:solidFill>
              </a:rPr>
              <a:t> pour laisser les « vieilles feuilles » se décomposer au sol</a:t>
            </a:r>
          </a:p>
          <a:p>
            <a:pPr marL="0" indent="0">
              <a:buNone/>
            </a:pPr>
            <a:endParaRPr lang="fr-F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La compaction du sol 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explique une partie du rendement</a:t>
            </a:r>
          </a:p>
        </p:txBody>
      </p:sp>
    </p:spTree>
    <p:extLst>
      <p:ext uri="{BB962C8B-B14F-4D97-AF65-F5344CB8AC3E}">
        <p14:creationId xmlns:p14="http://schemas.microsoft.com/office/powerpoint/2010/main" val="40643168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>
            <a:extLst>
              <a:ext uri="{FF2B5EF4-FFF2-40B4-BE49-F238E27FC236}">
                <a16:creationId xmlns:a16="http://schemas.microsoft.com/office/drawing/2014/main" id="{AD032EB3-A300-6B26-71A1-C7DD3912D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1" y="1844676"/>
            <a:ext cx="1095375" cy="93662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/>
          </a:p>
        </p:txBody>
      </p:sp>
      <p:sp>
        <p:nvSpPr>
          <p:cNvPr id="9222" name="Line 6">
            <a:extLst>
              <a:ext uri="{FF2B5EF4-FFF2-40B4-BE49-F238E27FC236}">
                <a16:creationId xmlns:a16="http://schemas.microsoft.com/office/drawing/2014/main" id="{0A026018-40D6-1FA0-8744-B8F7CB08AE5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881563" y="2627313"/>
            <a:ext cx="935038" cy="10969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753515C0-4F42-9C90-D396-5C9E7E3D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1484313"/>
            <a:ext cx="691356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fr-FR" altLang="fr-FR" sz="3200" i="1">
                <a:solidFill>
                  <a:schemeClr val="tx1"/>
                </a:solidFill>
                <a:latin typeface="+mn-lt"/>
                <a:sym typeface="Marlett" pitchFamily="2" charset="2"/>
              </a:rPr>
              <a:t>	</a:t>
            </a:r>
          </a:p>
        </p:txBody>
      </p:sp>
      <p:sp>
        <p:nvSpPr>
          <p:cNvPr id="9224" name="Rectangle 8">
            <a:extLst>
              <a:ext uri="{FF2B5EF4-FFF2-40B4-BE49-F238E27FC236}">
                <a16:creationId xmlns:a16="http://schemas.microsoft.com/office/drawing/2014/main" id="{18A1838E-8E48-40F8-C40E-DD4230A6A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9" y="2078039"/>
            <a:ext cx="867727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fr-FR" altLang="fr-FR" sz="2000" b="1" dirty="0">
                <a:solidFill>
                  <a:schemeClr val="tx1"/>
                </a:solidFill>
                <a:latin typeface="+mn-lt"/>
                <a:sym typeface="Marlett" pitchFamily="2" charset="2"/>
              </a:rPr>
              <a:t>Densité du couvert</a:t>
            </a:r>
          </a:p>
          <a:p>
            <a:pPr eaLnBrk="1" hangingPunct="1">
              <a:buFontTx/>
              <a:buNone/>
              <a:defRPr/>
            </a:pPr>
            <a:r>
              <a:rPr lang="fr-FR" altLang="fr-FR" sz="2000" dirty="0">
                <a:solidFill>
                  <a:schemeClr val="tx1"/>
                </a:solidFill>
                <a:latin typeface="+mn-lt"/>
                <a:sym typeface="Marlett" pitchFamily="2" charset="2"/>
              </a:rPr>
              <a:t>			         </a:t>
            </a:r>
          </a:p>
          <a:p>
            <a:pPr eaLnBrk="1" hangingPunct="1">
              <a:buFontTx/>
              <a:buNone/>
              <a:defRPr/>
            </a:pPr>
            <a:r>
              <a:rPr lang="fr-FR" altLang="fr-FR" sz="2000" dirty="0">
                <a:solidFill>
                  <a:schemeClr val="tx1"/>
                </a:solidFill>
                <a:latin typeface="+mn-lt"/>
                <a:sym typeface="Marlett" pitchFamily="2" charset="2"/>
              </a:rPr>
              <a:t>Sol nu	</a:t>
            </a:r>
          </a:p>
          <a:p>
            <a:pPr eaLnBrk="1" hangingPunct="1">
              <a:buFontTx/>
              <a:buNone/>
              <a:defRPr/>
            </a:pPr>
            <a:r>
              <a:rPr lang="fr-FR" altLang="fr-FR" sz="1200" dirty="0">
                <a:solidFill>
                  <a:schemeClr val="tx1"/>
                </a:solidFill>
                <a:latin typeface="+mn-lt"/>
                <a:sym typeface="Marlett" pitchFamily="2" charset="2"/>
              </a:rPr>
              <a:t>	</a:t>
            </a:r>
          </a:p>
          <a:p>
            <a:pPr eaLnBrk="1" hangingPunct="1">
              <a:buFontTx/>
              <a:buNone/>
              <a:defRPr/>
            </a:pPr>
            <a:r>
              <a:rPr lang="fr-FR" altLang="fr-FR" sz="2000" dirty="0">
                <a:solidFill>
                  <a:schemeClr val="tx1"/>
                </a:solidFill>
                <a:latin typeface="+mn-lt"/>
                <a:sym typeface="Marlett" pitchFamily="2" charset="2"/>
              </a:rPr>
              <a:t>Salissement	</a:t>
            </a:r>
          </a:p>
          <a:p>
            <a:pPr eaLnBrk="1" hangingPunct="1">
              <a:buFontTx/>
              <a:buNone/>
              <a:defRPr/>
            </a:pPr>
            <a:endParaRPr lang="fr-FR" altLang="fr-FR" sz="2000" dirty="0">
              <a:solidFill>
                <a:schemeClr val="tx1"/>
              </a:solidFill>
              <a:latin typeface="+mn-lt"/>
              <a:sym typeface="Marlett" pitchFamily="2" charset="2"/>
            </a:endParaRPr>
          </a:p>
          <a:p>
            <a:pPr eaLnBrk="1" hangingPunct="1">
              <a:buFontTx/>
              <a:buNone/>
              <a:defRPr/>
            </a:pPr>
            <a:endParaRPr lang="fr-FR" altLang="fr-FR" sz="2000" dirty="0">
              <a:solidFill>
                <a:schemeClr val="tx1"/>
              </a:solidFill>
              <a:latin typeface="+mn-lt"/>
              <a:sym typeface="Marlett" pitchFamily="2" charset="2"/>
            </a:endParaRPr>
          </a:p>
          <a:p>
            <a:pPr eaLnBrk="1" hangingPunct="1">
              <a:buFontTx/>
              <a:buNone/>
              <a:defRPr/>
            </a:pPr>
            <a:r>
              <a:rPr lang="fr-FR" altLang="fr-FR" sz="2000" b="1" dirty="0">
                <a:solidFill>
                  <a:schemeClr val="tx1"/>
                </a:solidFill>
                <a:latin typeface="+mn-lt"/>
                <a:sym typeface="Marlett" pitchFamily="2" charset="2"/>
              </a:rPr>
              <a:t>Avec 3 types de couvert :</a:t>
            </a:r>
          </a:p>
          <a:p>
            <a:pPr eaLnBrk="1" hangingPunct="1">
              <a:buFontTx/>
              <a:buNone/>
              <a:defRPr/>
            </a:pPr>
            <a:r>
              <a:rPr lang="fr-FR" altLang="fr-FR" sz="2000" dirty="0">
                <a:solidFill>
                  <a:schemeClr val="tx1"/>
                </a:solidFill>
                <a:latin typeface="+mn-lt"/>
                <a:sym typeface="Marlett" pitchFamily="2" charset="2"/>
              </a:rPr>
              <a:t>		- Végétation gazonnante</a:t>
            </a:r>
          </a:p>
          <a:p>
            <a:pPr eaLnBrk="1" hangingPunct="1">
              <a:buFontTx/>
              <a:buNone/>
              <a:defRPr/>
            </a:pPr>
            <a:r>
              <a:rPr lang="fr-FR" altLang="fr-FR" sz="2000" dirty="0">
                <a:solidFill>
                  <a:schemeClr val="tx1"/>
                </a:solidFill>
                <a:latin typeface="+mn-lt"/>
                <a:sym typeface="Marlett" pitchFamily="2" charset="2"/>
              </a:rPr>
              <a:t>		- Mixte (mélanges touffes et de gazon)</a:t>
            </a:r>
          </a:p>
          <a:p>
            <a:pPr eaLnBrk="1" hangingPunct="1">
              <a:buFontTx/>
              <a:buNone/>
              <a:defRPr/>
            </a:pPr>
            <a:r>
              <a:rPr lang="fr-FR" altLang="fr-FR" sz="2000" dirty="0">
                <a:solidFill>
                  <a:schemeClr val="tx1"/>
                </a:solidFill>
                <a:latin typeface="+mn-lt"/>
                <a:sym typeface="Marlett" pitchFamily="2" charset="2"/>
              </a:rPr>
              <a:t>		- Cespiteuse (plantes en touffes individualisées)</a:t>
            </a:r>
          </a:p>
          <a:p>
            <a:pPr eaLnBrk="1" hangingPunct="1">
              <a:buFontTx/>
              <a:buNone/>
              <a:defRPr/>
            </a:pPr>
            <a:r>
              <a:rPr lang="fr-FR" altLang="fr-FR" sz="1600" dirty="0">
                <a:solidFill>
                  <a:schemeClr val="tx1"/>
                </a:solidFill>
                <a:latin typeface="+mn-lt"/>
                <a:sym typeface="Marlett" pitchFamily="2" charset="2"/>
              </a:rPr>
              <a:t>				</a:t>
            </a:r>
          </a:p>
          <a:p>
            <a:pPr eaLnBrk="1" hangingPunct="1">
              <a:buFontTx/>
              <a:buNone/>
              <a:defRPr/>
            </a:pPr>
            <a:endParaRPr lang="fr-FR" altLang="fr-FR" sz="1600" dirty="0">
              <a:solidFill>
                <a:schemeClr val="tx1"/>
              </a:solidFill>
              <a:latin typeface="+mn-lt"/>
              <a:sym typeface="Marlett" pitchFamily="2" charset="2"/>
            </a:endParaRPr>
          </a:p>
          <a:p>
            <a:pPr eaLnBrk="1" hangingPunct="1">
              <a:buFontTx/>
              <a:buNone/>
              <a:defRPr/>
            </a:pPr>
            <a:endParaRPr lang="fr-FR" altLang="fr-FR" sz="1600" dirty="0">
              <a:solidFill>
                <a:schemeClr val="tx1"/>
              </a:solidFill>
              <a:latin typeface="+mn-lt"/>
              <a:sym typeface="Marlett" pitchFamily="2" charset="2"/>
            </a:endParaRPr>
          </a:p>
          <a:p>
            <a:pPr eaLnBrk="1" hangingPunct="1">
              <a:buFontTx/>
              <a:buNone/>
              <a:defRPr/>
            </a:pPr>
            <a:endParaRPr lang="fr-FR" altLang="fr-FR" sz="1600" dirty="0">
              <a:solidFill>
                <a:schemeClr val="tx1"/>
              </a:solidFill>
              <a:latin typeface="+mn-lt"/>
              <a:sym typeface="Marlett" pitchFamily="2" charset="2"/>
            </a:endParaRPr>
          </a:p>
          <a:p>
            <a:pPr eaLnBrk="1" hangingPunct="1">
              <a:buFontTx/>
              <a:buNone/>
              <a:defRPr/>
            </a:pPr>
            <a:endParaRPr lang="fr-FR" altLang="fr-FR" sz="1600" dirty="0">
              <a:solidFill>
                <a:schemeClr val="tx1"/>
              </a:solidFill>
              <a:latin typeface="+mn-lt"/>
              <a:sym typeface="Marlett" pitchFamily="2" charset="2"/>
            </a:endParaRPr>
          </a:p>
          <a:p>
            <a:pPr eaLnBrk="1" hangingPunct="1">
              <a:buFontTx/>
              <a:buNone/>
              <a:defRPr/>
            </a:pPr>
            <a:endParaRPr lang="fr-FR" altLang="fr-FR" sz="1600" dirty="0">
              <a:solidFill>
                <a:schemeClr val="tx1"/>
              </a:solidFill>
              <a:latin typeface="+mn-lt"/>
              <a:sym typeface="Marlett" pitchFamily="2" charset="2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28B12FA8-CB80-7E69-55F9-B11913810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04813"/>
            <a:ext cx="705643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fr-FR" sz="3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LE DIAGNOSTIC PRAIRIAL…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892394A-A900-7F98-AC17-D9563309C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1196975"/>
            <a:ext cx="432117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fr-FR" altLang="fr-FR" sz="3200" i="1" dirty="0">
                <a:solidFill>
                  <a:schemeClr val="tx1"/>
                </a:solidFill>
                <a:latin typeface="+mn-lt"/>
                <a:sym typeface="Marlett" pitchFamily="2" charset="2"/>
              </a:rPr>
              <a:t>La végétation…</a:t>
            </a:r>
          </a:p>
        </p:txBody>
      </p:sp>
      <p:sp>
        <p:nvSpPr>
          <p:cNvPr id="2" name="Double flèche horizontale 1">
            <a:extLst>
              <a:ext uri="{FF2B5EF4-FFF2-40B4-BE49-F238E27FC236}">
                <a16:creationId xmlns:a16="http://schemas.microsoft.com/office/drawing/2014/main" id="{9884858A-CA10-17D0-AB9F-3FC23373A55F}"/>
              </a:ext>
            </a:extLst>
          </p:cNvPr>
          <p:cNvSpPr/>
          <p:nvPr/>
        </p:nvSpPr>
        <p:spPr>
          <a:xfrm>
            <a:off x="4440238" y="2708276"/>
            <a:ext cx="5688012" cy="576263"/>
          </a:xfrm>
          <a:prstGeom prst="leftRightArrow">
            <a:avLst>
              <a:gd name="adj1" fmla="val 62375"/>
              <a:gd name="adj2" fmla="val 124689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Dense                                    Ouvert</a:t>
            </a:r>
          </a:p>
        </p:txBody>
      </p:sp>
      <p:sp>
        <p:nvSpPr>
          <p:cNvPr id="12" name="Double flèche horizontale 11">
            <a:extLst>
              <a:ext uri="{FF2B5EF4-FFF2-40B4-BE49-F238E27FC236}">
                <a16:creationId xmlns:a16="http://schemas.microsoft.com/office/drawing/2014/main" id="{2094A5E2-51FB-ADB9-E54C-F1405D0E1551}"/>
              </a:ext>
            </a:extLst>
          </p:cNvPr>
          <p:cNvSpPr/>
          <p:nvPr/>
        </p:nvSpPr>
        <p:spPr>
          <a:xfrm>
            <a:off x="4440238" y="3333751"/>
            <a:ext cx="5688012" cy="576263"/>
          </a:xfrm>
          <a:prstGeom prst="leftRightArrow">
            <a:avLst>
              <a:gd name="adj1" fmla="val 62375"/>
              <a:gd name="adj2" fmla="val 124689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Faible                                         Fort</a:t>
            </a: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E8CB17A-321F-3543-01BF-446D873BD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126" y="1162051"/>
            <a:ext cx="432117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fr-FR" altLang="fr-FR" sz="3200" i="1" dirty="0">
                <a:solidFill>
                  <a:schemeClr val="tx1"/>
                </a:solidFill>
                <a:latin typeface="+mn-lt"/>
                <a:sym typeface="Marlett" pitchFamily="2" charset="2"/>
              </a:rPr>
              <a:t>La végétation…</a:t>
            </a:r>
          </a:p>
          <a:p>
            <a:pPr eaLnBrk="1" hangingPunct="1">
              <a:defRPr/>
            </a:pPr>
            <a:endParaRPr lang="fr-FR" altLang="fr-FR" sz="3200" i="1" dirty="0">
              <a:solidFill>
                <a:schemeClr val="tx1"/>
              </a:solidFill>
              <a:latin typeface="Times" pitchFamily="18" charset="0"/>
              <a:sym typeface="Marlett" pitchFamily="2" charset="2"/>
            </a:endParaRPr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9DBFB6AF-3DC8-A9B9-B837-368D1A4F9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1" y="1844676"/>
            <a:ext cx="1095375" cy="93662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3F0A72FB-698F-6BDB-8F2D-87D5ECBCF4C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881563" y="2627313"/>
            <a:ext cx="935038" cy="10969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248" name="Rectangle 8">
            <a:extLst>
              <a:ext uri="{FF2B5EF4-FFF2-40B4-BE49-F238E27FC236}">
                <a16:creationId xmlns:a16="http://schemas.microsoft.com/office/drawing/2014/main" id="{B4659422-4AFF-08D3-4C1D-8C731D661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127" y="1987549"/>
            <a:ext cx="917405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fr-FR" altLang="fr-FR" b="1" dirty="0">
                <a:solidFill>
                  <a:schemeClr val="tx1"/>
                </a:solidFill>
                <a:latin typeface="+mn-lt"/>
                <a:sym typeface="Marlett" pitchFamily="2" charset="2"/>
              </a:rPr>
              <a:t>Structure du couvert</a:t>
            </a:r>
          </a:p>
          <a:p>
            <a:pPr eaLnBrk="1" hangingPunct="1">
              <a:buFontTx/>
              <a:buNone/>
              <a:defRPr/>
            </a:pPr>
            <a:endParaRPr lang="fr-FR" altLang="fr-FR" b="1" dirty="0">
              <a:solidFill>
                <a:schemeClr val="tx1"/>
              </a:solidFill>
              <a:latin typeface="+mn-lt"/>
              <a:sym typeface="Marlett" pitchFamily="2" charset="2"/>
            </a:endParaRPr>
          </a:p>
          <a:p>
            <a:pPr eaLnBrk="1" hangingPunct="1">
              <a:buFontTx/>
              <a:buNone/>
              <a:defRPr/>
            </a:pPr>
            <a:r>
              <a:rPr lang="fr-FR" altLang="fr-FR" sz="1600" dirty="0">
                <a:solidFill>
                  <a:schemeClr val="tx1"/>
                </a:solidFill>
                <a:latin typeface="+mn-lt"/>
                <a:sym typeface="Marlett" pitchFamily="2" charset="2"/>
              </a:rPr>
              <a:t>	Gradient 	   	      Tâches 	        		 Mosaïques</a:t>
            </a:r>
          </a:p>
        </p:txBody>
      </p:sp>
      <p:pic>
        <p:nvPicPr>
          <p:cNvPr id="2" name="Picture 10" descr="img_parcelleC">
            <a:extLst>
              <a:ext uri="{FF2B5EF4-FFF2-40B4-BE49-F238E27FC236}">
                <a16:creationId xmlns:a16="http://schemas.microsoft.com/office/drawing/2014/main" id="{58CAFCD4-D9A1-6761-E05D-84523E47B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96" y="3032920"/>
            <a:ext cx="3161724" cy="235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11" descr="img_parcelleB">
            <a:extLst>
              <a:ext uri="{FF2B5EF4-FFF2-40B4-BE49-F238E27FC236}">
                <a16:creationId xmlns:a16="http://schemas.microsoft.com/office/drawing/2014/main" id="{139E5278-B280-63D5-A805-B8D99018F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9" y="2952751"/>
            <a:ext cx="2311987" cy="267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 descr="img_parcelleA">
            <a:extLst>
              <a:ext uri="{FF2B5EF4-FFF2-40B4-BE49-F238E27FC236}">
                <a16:creationId xmlns:a16="http://schemas.microsoft.com/office/drawing/2014/main" id="{95F4EE76-0639-46DF-349C-085FF63D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57" y="2952751"/>
            <a:ext cx="2463800" cy="267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2" name="Text Box 13">
            <a:extLst>
              <a:ext uri="{FF2B5EF4-FFF2-40B4-BE49-F238E27FC236}">
                <a16:creationId xmlns:a16="http://schemas.microsoft.com/office/drawing/2014/main" id="{C71889FE-F68F-DB0A-DFE5-E3D72EC8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5105400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fr-FR" altLang="fr-FR">
              <a:solidFill>
                <a:schemeClr val="tx1"/>
              </a:solidFill>
              <a:latin typeface="+mn-lt"/>
              <a:cs typeface="Arial" charset="0"/>
            </a:endParaRPr>
          </a:p>
        </p:txBody>
      </p:sp>
      <p:sp>
        <p:nvSpPr>
          <p:cNvPr id="10253" name="Rectangle 14">
            <a:extLst>
              <a:ext uri="{FF2B5EF4-FFF2-40B4-BE49-F238E27FC236}">
                <a16:creationId xmlns:a16="http://schemas.microsoft.com/office/drawing/2014/main" id="{8C5B6211-9DA0-5611-2EFE-44807A882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125" y="5695949"/>
            <a:ext cx="4852875" cy="584775"/>
          </a:xfrm>
          <a:prstGeom prst="rect">
            <a:avLst/>
          </a:prstGeom>
          <a:solidFill>
            <a:srgbClr val="E0C0A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fr-FR" altLang="fr-FR" sz="1600" dirty="0">
                <a:solidFill>
                  <a:schemeClr val="tx1"/>
                </a:solidFill>
                <a:latin typeface="+mn-lt"/>
                <a:cs typeface="Arial" charset="0"/>
                <a:sym typeface="Wingdings" pitchFamily="2" charset="2"/>
              </a:rPr>
              <a:t>Gradient, tâches</a:t>
            </a:r>
          </a:p>
          <a:p>
            <a:pPr marL="285750" indent="-285750" algn="ctr" eaLnBrk="1" hangingPunct="1">
              <a:spcBef>
                <a:spcPct val="0"/>
              </a:spcBef>
              <a:buFont typeface="Symbol"/>
              <a:buChar char="Þ"/>
              <a:defRPr/>
            </a:pPr>
            <a:r>
              <a:rPr lang="fr-FR" altLang="fr-FR" sz="1600" b="1" dirty="0">
                <a:solidFill>
                  <a:schemeClr val="tx1"/>
                </a:solidFill>
                <a:latin typeface="+mn-lt"/>
                <a:cs typeface="Arial" charset="0"/>
                <a:sym typeface="Wingdings" pitchFamily="2" charset="2"/>
              </a:rPr>
              <a:t>Revoir le découpage des parcelles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6C7C809B-1D6B-95F3-4CCA-9D89D3823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04813"/>
            <a:ext cx="705643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fr-FR" sz="3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LE DIAGNOSTIC PRAIRIAL…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731E6973-0686-7DD1-59E8-8D85B87CA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295" y="5526694"/>
            <a:ext cx="3032125" cy="830263"/>
          </a:xfrm>
          <a:prstGeom prst="rect">
            <a:avLst/>
          </a:prstGeom>
          <a:solidFill>
            <a:srgbClr val="E0C0A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altLang="fr-FR" sz="1600" dirty="0">
                <a:cs typeface="Arial" charset="0"/>
                <a:sym typeface="Wingdings" pitchFamily="2" charset="2"/>
              </a:rPr>
              <a:t>Mosaïques</a:t>
            </a:r>
          </a:p>
          <a:p>
            <a:pPr marL="285750" indent="-285750" algn="ctr">
              <a:buFont typeface="Symbol"/>
              <a:buChar char="Þ"/>
              <a:defRPr/>
            </a:pPr>
            <a:r>
              <a:rPr lang="fr-FR" altLang="fr-FR" sz="1600" b="1" dirty="0">
                <a:cs typeface="Arial" charset="0"/>
                <a:sym typeface="Wingdings" pitchFamily="2" charset="2"/>
              </a:rPr>
              <a:t>espèces à stolons, zones de refus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diagnostic prairial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07568" y="1916832"/>
            <a:ext cx="39542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dirty="0">
                <a:latin typeface="Calibri" pitchFamily="34" charset="0"/>
                <a:sym typeface="Wingdings" pitchFamily="2" charset="2"/>
              </a:rPr>
              <a:t></a:t>
            </a:r>
            <a:r>
              <a:rPr lang="fr-FR" sz="2800" dirty="0">
                <a:latin typeface="Calibri" pitchFamily="34" charset="0"/>
              </a:rPr>
              <a:t> Le nombre d’espèces…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07568" y="4077072"/>
            <a:ext cx="41764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dirty="0">
                <a:latin typeface="Calibri" pitchFamily="34" charset="0"/>
                <a:sym typeface="Wingdings" pitchFamily="2" charset="2"/>
              </a:rPr>
              <a:t></a:t>
            </a:r>
            <a:r>
              <a:rPr lang="fr-FR" sz="2800" dirty="0">
                <a:latin typeface="Calibri" pitchFamily="34" charset="0"/>
              </a:rPr>
              <a:t> Les espèces</a:t>
            </a:r>
            <a:r>
              <a:rPr lang="fr-FR" dirty="0">
                <a:latin typeface="Calibri" pitchFamily="34" charset="0"/>
              </a:rPr>
              <a:t>   </a:t>
            </a:r>
            <a:r>
              <a:rPr lang="fr-FR" sz="2800" dirty="0">
                <a:latin typeface="Calibri" pitchFamily="34" charset="0"/>
              </a:rPr>
              <a:t>indicatrices</a:t>
            </a:r>
            <a:r>
              <a:rPr lang="fr-FR" dirty="0">
                <a:latin typeface="Calibri" pitchFamily="34" charset="0"/>
              </a:rPr>
              <a:t>…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07569" y="3356992"/>
            <a:ext cx="57588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dirty="0">
                <a:latin typeface="Calibri" pitchFamily="34" charset="0"/>
                <a:sym typeface="Wingdings" pitchFamily="2" charset="2"/>
              </a:rPr>
              <a:t></a:t>
            </a:r>
            <a:r>
              <a:rPr lang="fr-FR" sz="2800" dirty="0">
                <a:latin typeface="Calibri" pitchFamily="34" charset="0"/>
              </a:rPr>
              <a:t> L’abondance relative des espèces…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07568" y="2564904"/>
            <a:ext cx="30839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dirty="0">
                <a:latin typeface="Calibri" pitchFamily="34" charset="0"/>
                <a:sym typeface="Wingdings" pitchFamily="2" charset="2"/>
              </a:rPr>
              <a:t></a:t>
            </a:r>
            <a:r>
              <a:rPr lang="fr-FR" sz="2800" dirty="0">
                <a:latin typeface="Calibri" pitchFamily="34" charset="0"/>
              </a:rPr>
              <a:t> Le fonds prairial…</a:t>
            </a:r>
          </a:p>
        </p:txBody>
      </p:sp>
      <p:pic>
        <p:nvPicPr>
          <p:cNvPr id="8" name="Picture 8" descr="IMG_80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698" y="4138414"/>
            <a:ext cx="3287430" cy="2192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207568" y="1288862"/>
            <a:ext cx="56497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sz="2800" b="1" dirty="0">
                <a:latin typeface="Calibri" pitchFamily="34" charset="0"/>
                <a:sym typeface="Wingdings" pitchFamily="2" charset="2"/>
              </a:rPr>
              <a:t>Apprentissage à la lecture botanique</a:t>
            </a:r>
            <a:endParaRPr lang="fr-FR" sz="3200" b="1" dirty="0">
              <a:latin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0F110E-CFBD-AAD9-2AE0-96C47E0B4CFD}"/>
              </a:ext>
            </a:extLst>
          </p:cNvPr>
          <p:cNvSpPr/>
          <p:nvPr/>
        </p:nvSpPr>
        <p:spPr>
          <a:xfrm>
            <a:off x="2517058" y="3356992"/>
            <a:ext cx="5449332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0619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81F15179-1F4E-E2F6-D7CA-CE3D326FA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881189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200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21507" name="Line 3">
            <a:extLst>
              <a:ext uri="{FF2B5EF4-FFF2-40B4-BE49-F238E27FC236}">
                <a16:creationId xmlns:a16="http://schemas.microsoft.com/office/drawing/2014/main" id="{69D0905D-ABBC-BF1E-339D-C885741D7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1814" y="5553075"/>
            <a:ext cx="5329237" cy="0"/>
          </a:xfrm>
          <a:prstGeom prst="line">
            <a:avLst/>
          </a:prstGeom>
          <a:noFill/>
          <a:ln w="127000">
            <a:solidFill>
              <a:schemeClr val="bg1">
                <a:lumMod val="75000"/>
              </a:schemeClr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1508" name="Line 4">
            <a:extLst>
              <a:ext uri="{FF2B5EF4-FFF2-40B4-BE49-F238E27FC236}">
                <a16:creationId xmlns:a16="http://schemas.microsoft.com/office/drawing/2014/main" id="{7682897C-5A93-27F6-60C5-655869A44A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2175" y="1952626"/>
            <a:ext cx="0" cy="3959225"/>
          </a:xfrm>
          <a:prstGeom prst="line">
            <a:avLst/>
          </a:prstGeom>
          <a:noFill/>
          <a:ln w="127000">
            <a:solidFill>
              <a:schemeClr val="bg1">
                <a:lumMod val="50000"/>
              </a:schemeClr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D8650D97-BB62-F618-A24A-A72E8CAE3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4" y="5713414"/>
            <a:ext cx="3887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Trous, espèces indésirables</a:t>
            </a: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678FA38C-0988-D3CD-357B-A19A44FB7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1" y="1268414"/>
            <a:ext cx="359886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Espèces sélectionnées ou de bonne valeur fourragère</a:t>
            </a:r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DC9AA86F-FBCD-DE1F-2335-18532FBB3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9" y="4256089"/>
            <a:ext cx="3754437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000" b="1">
                <a:solidFill>
                  <a:srgbClr val="FF99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Niveau 3 : Rénovation totale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000" b="1">
                <a:solidFill>
                  <a:srgbClr val="FF99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Avec ou sans labour</a:t>
            </a:r>
          </a:p>
        </p:txBody>
      </p:sp>
      <p:sp>
        <p:nvSpPr>
          <p:cNvPr id="11272" name="Text Box 8">
            <a:extLst>
              <a:ext uri="{FF2B5EF4-FFF2-40B4-BE49-F238E27FC236}">
                <a16:creationId xmlns:a16="http://schemas.microsoft.com/office/drawing/2014/main" id="{159C6F53-B2B5-F765-B124-BF4D801B3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0" y="3608388"/>
            <a:ext cx="27066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000" b="1">
                <a:solidFill>
                  <a:srgbClr val="92D05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Niveau 2 : Sursemis</a:t>
            </a:r>
          </a:p>
        </p:txBody>
      </p:sp>
      <p:sp>
        <p:nvSpPr>
          <p:cNvPr id="11273" name="Text Box 9">
            <a:extLst>
              <a:ext uri="{FF2B5EF4-FFF2-40B4-BE49-F238E27FC236}">
                <a16:creationId xmlns:a16="http://schemas.microsoft.com/office/drawing/2014/main" id="{3EB03613-BB6F-72F7-C919-65B2856CB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2205038"/>
            <a:ext cx="55451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000" b="1">
                <a:solidFill>
                  <a:srgbClr val="00B05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Niveau 1 : Amélioration par les pratiques</a:t>
            </a: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D5AAF3DE-C61A-ABA7-0599-4C77062B4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2528889"/>
            <a:ext cx="1296988" cy="1006475"/>
          </a:xfrm>
          <a:prstGeom prst="line">
            <a:avLst/>
          </a:prstGeom>
          <a:noFill/>
          <a:ln w="1270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734D7280-0F91-FB1A-6B5F-6DC4842D1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3476" y="3536950"/>
            <a:ext cx="1223963" cy="935038"/>
          </a:xfrm>
          <a:prstGeom prst="line">
            <a:avLst/>
          </a:prstGeom>
          <a:noFill/>
          <a:ln w="1270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5F24B082-4828-C6DF-3F16-BB379CC7A1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9" y="4471988"/>
            <a:ext cx="1296987" cy="1008062"/>
          </a:xfrm>
          <a:prstGeom prst="line">
            <a:avLst/>
          </a:prstGeom>
          <a:noFill/>
          <a:ln w="127000">
            <a:solidFill>
              <a:srgbClr val="FF99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E8EAB26D-9EFB-0C0D-3259-353A62F909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2038" y="3608388"/>
            <a:ext cx="0" cy="18716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278" name="Line 14">
            <a:extLst>
              <a:ext uri="{FF2B5EF4-FFF2-40B4-BE49-F238E27FC236}">
                <a16:creationId xmlns:a16="http://schemas.microsoft.com/office/drawing/2014/main" id="{94499F76-4992-2A72-0B37-BF38E9CCB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4719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279" name="Line 16">
            <a:extLst>
              <a:ext uri="{FF2B5EF4-FFF2-40B4-BE49-F238E27FC236}">
                <a16:creationId xmlns:a16="http://schemas.microsoft.com/office/drawing/2014/main" id="{ED755142-9CFF-6EE2-8217-7610E64517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5050" y="3608388"/>
            <a:ext cx="12969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280" name="Line 17">
            <a:extLst>
              <a:ext uri="{FF2B5EF4-FFF2-40B4-BE49-F238E27FC236}">
                <a16:creationId xmlns:a16="http://schemas.microsoft.com/office/drawing/2014/main" id="{03E87228-2103-8117-7023-14F3674E16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5051" y="4471988"/>
            <a:ext cx="244951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0E35D9FC-6AAC-DA58-2417-DA9B5D7E4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04813"/>
            <a:ext cx="705643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fr-FR" sz="3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LE DIAGNOSTIC PRAIRIAL…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2209800" y="838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fr-FR" sz="2800">
              <a:latin typeface="Comic Sans MS" pitchFamily="66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789113" y="1371600"/>
            <a:ext cx="89122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fr-FR" b="1" dirty="0">
                <a:cs typeface="Arial" charset="0"/>
              </a:rPr>
              <a:t>Des interventions qui ont pour objectifs :</a:t>
            </a:r>
            <a:r>
              <a:rPr lang="fr-FR" dirty="0">
                <a:cs typeface="Arial" charset="0"/>
              </a:rPr>
              <a:t> </a:t>
            </a:r>
          </a:p>
          <a:p>
            <a:pPr lvl="1">
              <a:spcBef>
                <a:spcPct val="20000"/>
              </a:spcBef>
            </a:pPr>
            <a:r>
              <a:rPr lang="fr-FR" dirty="0">
                <a:cs typeface="Arial" charset="0"/>
              </a:rPr>
              <a:t>	-&gt; Maintenir ou renforcer le potentiel fourrager du couvert</a:t>
            </a:r>
          </a:p>
          <a:p>
            <a:pPr lvl="1">
              <a:spcBef>
                <a:spcPct val="20000"/>
              </a:spcBef>
            </a:pPr>
            <a:r>
              <a:rPr lang="fr-FR" dirty="0">
                <a:cs typeface="Arial" charset="0"/>
              </a:rPr>
              <a:t>	-&gt; Maintenir un bon équilibre entre espèces (graminées, légumineuses, diverses)</a:t>
            </a:r>
          </a:p>
          <a:p>
            <a:pPr lvl="1">
              <a:spcBef>
                <a:spcPct val="20000"/>
              </a:spcBef>
            </a:pPr>
            <a:r>
              <a:rPr lang="fr-FR" dirty="0">
                <a:cs typeface="Arial" charset="0"/>
              </a:rPr>
              <a:t>	-&gt; Maintenir un couvert dense</a:t>
            </a:r>
          </a:p>
        </p:txBody>
      </p:sp>
      <p:pic>
        <p:nvPicPr>
          <p:cNvPr id="12293" name="Picture 7" descr="P14205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424239"/>
            <a:ext cx="3721100" cy="209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294" name="Groupe 3"/>
          <p:cNvGrpSpPr>
            <a:grpSpLocks/>
          </p:cNvGrpSpPr>
          <p:nvPr/>
        </p:nvGrpSpPr>
        <p:grpSpPr bwMode="auto">
          <a:xfrm>
            <a:off x="1631505" y="3357564"/>
            <a:ext cx="5256659" cy="2729031"/>
            <a:chOff x="611093" y="3438524"/>
            <a:chExt cx="5257051" cy="2455467"/>
          </a:xfrm>
        </p:grpSpPr>
        <p:sp useBgFill="1">
          <p:nvSpPr>
            <p:cNvPr id="12296" name="Rectangle 4"/>
            <p:cNvSpPr>
              <a:spLocks noChangeArrowheads="1"/>
            </p:cNvSpPr>
            <p:nvPr/>
          </p:nvSpPr>
          <p:spPr bwMode="auto">
            <a:xfrm>
              <a:off x="1115187" y="3689554"/>
              <a:ext cx="3269924" cy="931043"/>
            </a:xfrm>
            <a:prstGeom prst="rect">
              <a:avLst/>
            </a:pr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lvl="2" algn="ctr">
                <a:spcBef>
                  <a:spcPct val="20000"/>
                </a:spcBef>
              </a:pPr>
              <a:r>
                <a:rPr lang="fr-FR" b="1" dirty="0">
                  <a:cs typeface="Arial" charset="0"/>
                </a:rPr>
                <a:t>Un entretien </a:t>
              </a:r>
            </a:p>
            <a:p>
              <a:pPr lvl="2" algn="ctr">
                <a:spcBef>
                  <a:spcPct val="20000"/>
                </a:spcBef>
              </a:pPr>
              <a:r>
                <a:rPr lang="fr-FR" b="1" dirty="0">
                  <a:cs typeface="Arial" charset="0"/>
                </a:rPr>
                <a:t>à deux niveaux</a:t>
              </a:r>
            </a:p>
            <a:p>
              <a:pPr lvl="2" algn="ctr">
                <a:spcBef>
                  <a:spcPct val="20000"/>
                </a:spcBef>
              </a:pPr>
              <a:endParaRPr lang="fr-FR" b="1" dirty="0">
                <a:cs typeface="Arial" charset="0"/>
              </a:endParaRPr>
            </a:p>
          </p:txBody>
        </p:sp>
        <p:sp>
          <p:nvSpPr>
            <p:cNvPr id="12297" name="Line 7"/>
            <p:cNvSpPr>
              <a:spLocks noChangeShapeType="1"/>
            </p:cNvSpPr>
            <p:nvPr/>
          </p:nvSpPr>
          <p:spPr bwMode="auto">
            <a:xfrm>
              <a:off x="3192214" y="4366504"/>
              <a:ext cx="731515" cy="69671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 b="1"/>
            </a:p>
          </p:txBody>
        </p:sp>
        <p:sp>
          <p:nvSpPr>
            <p:cNvPr id="12298" name="Rectangle 8"/>
            <p:cNvSpPr>
              <a:spLocks noChangeArrowheads="1"/>
            </p:cNvSpPr>
            <p:nvPr/>
          </p:nvSpPr>
          <p:spPr bwMode="auto">
            <a:xfrm>
              <a:off x="611093" y="5063218"/>
              <a:ext cx="2606520" cy="830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9139"/>
                  </a:solidFill>
                  <a:cs typeface="Arial" charset="0"/>
                </a:rPr>
                <a:t>Améliorer le couvert par une bonne exploitation</a:t>
              </a:r>
            </a:p>
          </p:txBody>
        </p:sp>
        <p:sp>
          <p:nvSpPr>
            <p:cNvPr id="12299" name="Rectangle 22"/>
            <p:cNvSpPr>
              <a:spLocks noChangeArrowheads="1"/>
            </p:cNvSpPr>
            <p:nvPr/>
          </p:nvSpPr>
          <p:spPr bwMode="auto">
            <a:xfrm>
              <a:off x="3429108" y="5063218"/>
              <a:ext cx="2344086" cy="581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>
                  <a:solidFill>
                    <a:srgbClr val="663300"/>
                  </a:solidFill>
                  <a:cs typeface="Arial" charset="0"/>
                </a:rPr>
                <a:t> Intervenir </a:t>
              </a:r>
            </a:p>
            <a:p>
              <a:pPr algn="ctr"/>
              <a:r>
                <a:rPr lang="fr-FR" b="1" dirty="0">
                  <a:solidFill>
                    <a:srgbClr val="663300"/>
                  </a:solidFill>
                  <a:cs typeface="Arial" charset="0"/>
                </a:rPr>
                <a:t>mécaniquement </a:t>
              </a:r>
            </a:p>
          </p:txBody>
        </p:sp>
        <p:sp>
          <p:nvSpPr>
            <p:cNvPr id="12300" name="Line 7"/>
            <p:cNvSpPr>
              <a:spLocks noChangeShapeType="1"/>
            </p:cNvSpPr>
            <p:nvPr/>
          </p:nvSpPr>
          <p:spPr bwMode="auto">
            <a:xfrm flipH="1">
              <a:off x="2555577" y="4366504"/>
              <a:ext cx="662034" cy="69671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 b="1"/>
            </a:p>
          </p:txBody>
        </p:sp>
        <p:sp>
          <p:nvSpPr>
            <p:cNvPr id="12301" name="Rectangle 2"/>
            <p:cNvSpPr>
              <a:spLocks noChangeArrowheads="1"/>
            </p:cNvSpPr>
            <p:nvPr/>
          </p:nvSpPr>
          <p:spPr bwMode="auto">
            <a:xfrm>
              <a:off x="971600" y="3438524"/>
              <a:ext cx="4896544" cy="360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fr-FR" sz="2000" b="1">
                <a:cs typeface="Arial" charset="0"/>
              </a:endParaRPr>
            </a:p>
          </p:txBody>
        </p:sp>
      </p:grp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170432" y="120651"/>
            <a:ext cx="938961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fr-FR" sz="3200" dirty="0">
                <a:latin typeface="+mj-lt"/>
                <a:ea typeface="+mj-ea"/>
                <a:cs typeface="+mj-cs"/>
              </a:rPr>
              <a:t>NIVEAU 1 : Amélioration par les pratiques</a:t>
            </a:r>
          </a:p>
        </p:txBody>
      </p:sp>
    </p:spTree>
    <p:extLst>
      <p:ext uri="{BB962C8B-B14F-4D97-AF65-F5344CB8AC3E}">
        <p14:creationId xmlns:p14="http://schemas.microsoft.com/office/powerpoint/2010/main" val="2275739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>
            <a:extLst>
              <a:ext uri="{FF2B5EF4-FFF2-40B4-BE49-F238E27FC236}">
                <a16:creationId xmlns:a16="http://schemas.microsoft.com/office/drawing/2014/main" id="{BF64B799-32E2-B6B5-AC41-DA0D5661F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288" y="125413"/>
            <a:ext cx="7772400" cy="1287462"/>
          </a:xfrm>
        </p:spPr>
        <p:txBody>
          <a:bodyPr/>
          <a:lstStyle/>
          <a:p>
            <a:pPr>
              <a:defRPr/>
            </a:pPr>
            <a:r>
              <a:rPr lang="fr-FR" sz="2800" dirty="0">
                <a:solidFill>
                  <a:srgbClr val="006600"/>
                </a:solidFill>
                <a:sym typeface="Wingdings" pitchFamily="2" charset="2"/>
              </a:rPr>
              <a:t>Améliorer le couvert par les pratiques</a:t>
            </a:r>
          </a:p>
        </p:txBody>
      </p:sp>
      <p:sp>
        <p:nvSpPr>
          <p:cNvPr id="15363" name="Line 5">
            <a:extLst>
              <a:ext uri="{FF2B5EF4-FFF2-40B4-BE49-F238E27FC236}">
                <a16:creationId xmlns:a16="http://schemas.microsoft.com/office/drawing/2014/main" id="{6F3C6C0F-9538-ECA9-31F3-4CA248F14A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5525" y="1152525"/>
            <a:ext cx="1189038" cy="647700"/>
          </a:xfrm>
          <a:prstGeom prst="line">
            <a:avLst/>
          </a:prstGeom>
          <a:noFill/>
          <a:ln w="57150">
            <a:solidFill>
              <a:srgbClr val="46483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b="1"/>
          </a:p>
        </p:txBody>
      </p:sp>
      <p:sp>
        <p:nvSpPr>
          <p:cNvPr id="15364" name="Text Box 7">
            <a:extLst>
              <a:ext uri="{FF2B5EF4-FFF2-40B4-BE49-F238E27FC236}">
                <a16:creationId xmlns:a16="http://schemas.microsoft.com/office/drawing/2014/main" id="{D9A13C45-180B-3CE8-E6D2-C980334C1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9" y="1498600"/>
            <a:ext cx="2808287" cy="1708150"/>
          </a:xfrm>
          <a:prstGeom prst="rect">
            <a:avLst/>
          </a:prstGeom>
          <a:solidFill>
            <a:srgbClr val="00E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171450" indent="-1714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125000"/>
              </a:spcBef>
              <a:buFontTx/>
              <a:buNone/>
              <a:defRPr/>
            </a:pPr>
            <a:r>
              <a:rPr lang="fr-FR" altLang="fr-FR" sz="1400" b="1" dirty="0">
                <a:solidFill>
                  <a:schemeClr val="tx1"/>
                </a:solidFill>
                <a:latin typeface="+mn-lt"/>
                <a:cs typeface="Arial" charset="0"/>
                <a:sym typeface="Wingdings" pitchFamily="2" charset="2"/>
              </a:rPr>
              <a:t>Gestion de la fertilité</a:t>
            </a:r>
          </a:p>
          <a:p>
            <a:pPr lvl="1"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400" dirty="0">
                <a:latin typeface="+mn-lt"/>
                <a:cs typeface="Arial" charset="0"/>
                <a:sym typeface="Wingdings" pitchFamily="2" charset="2"/>
              </a:rPr>
              <a:t>N, P, K, Ca0 : les outils de raisonnement</a:t>
            </a:r>
          </a:p>
          <a:p>
            <a:pPr lvl="1"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400" dirty="0">
                <a:latin typeface="+mn-lt"/>
                <a:cs typeface="Arial" charset="0"/>
                <a:sym typeface="Wingdings" pitchFamily="2" charset="2"/>
              </a:rPr>
              <a:t>Valoriser les matières organiques sur prairies</a:t>
            </a:r>
          </a:p>
        </p:txBody>
      </p:sp>
      <p:sp>
        <p:nvSpPr>
          <p:cNvPr id="15365" name="Text Box 10">
            <a:extLst>
              <a:ext uri="{FF2B5EF4-FFF2-40B4-BE49-F238E27FC236}">
                <a16:creationId xmlns:a16="http://schemas.microsoft.com/office/drawing/2014/main" id="{635D39D5-B0CD-CE58-788E-E8904B6E9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9" y="3789363"/>
            <a:ext cx="3024187" cy="127635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171450" indent="-1714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125000"/>
              </a:spcBef>
              <a:buFontTx/>
              <a:buNone/>
              <a:defRPr/>
            </a:pPr>
            <a:r>
              <a:rPr lang="fr-FR" altLang="fr-FR" sz="1400" b="1" dirty="0">
                <a:solidFill>
                  <a:schemeClr val="tx1"/>
                </a:solidFill>
                <a:latin typeface="+mn-lt"/>
                <a:cs typeface="Arial" charset="0"/>
                <a:sym typeface="Wingdings" pitchFamily="2" charset="2"/>
              </a:rPr>
              <a:t>Gérer « le salissement »</a:t>
            </a:r>
          </a:p>
          <a:p>
            <a:pPr lvl="1"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400" dirty="0">
                <a:latin typeface="+mn-lt"/>
                <a:cs typeface="Arial" charset="0"/>
                <a:sym typeface="Wingdings" pitchFamily="2" charset="2"/>
              </a:rPr>
              <a:t>Dicotylédones annuelles,</a:t>
            </a:r>
          </a:p>
          <a:p>
            <a:pPr lvl="1"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400" dirty="0">
                <a:latin typeface="+mn-lt"/>
                <a:cs typeface="Arial" charset="0"/>
                <a:sym typeface="Wingdings" pitchFamily="2" charset="2"/>
              </a:rPr>
              <a:t>Chardons, rumex, orties</a:t>
            </a:r>
          </a:p>
        </p:txBody>
      </p:sp>
      <p:sp>
        <p:nvSpPr>
          <p:cNvPr id="15366" name="Line 11">
            <a:extLst>
              <a:ext uri="{FF2B5EF4-FFF2-40B4-BE49-F238E27FC236}">
                <a16:creationId xmlns:a16="http://schemas.microsoft.com/office/drawing/2014/main" id="{C0666B58-9692-3204-4C1E-FAB76E757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4563" y="1152526"/>
            <a:ext cx="76200" cy="1820863"/>
          </a:xfrm>
          <a:prstGeom prst="line">
            <a:avLst/>
          </a:prstGeom>
          <a:noFill/>
          <a:ln w="57150">
            <a:solidFill>
              <a:srgbClr val="46483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b="1"/>
          </a:p>
        </p:txBody>
      </p:sp>
      <p:sp>
        <p:nvSpPr>
          <p:cNvPr id="15367" name="Line 12">
            <a:extLst>
              <a:ext uri="{FF2B5EF4-FFF2-40B4-BE49-F238E27FC236}">
                <a16:creationId xmlns:a16="http://schemas.microsoft.com/office/drawing/2014/main" id="{7C4ED025-5CE2-C0AB-F2FC-41C6A1960A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9964" y="1152525"/>
            <a:ext cx="1557337" cy="1123950"/>
          </a:xfrm>
          <a:prstGeom prst="line">
            <a:avLst/>
          </a:prstGeom>
          <a:noFill/>
          <a:ln w="57150">
            <a:solidFill>
              <a:srgbClr val="46483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b="1"/>
          </a:p>
        </p:txBody>
      </p:sp>
      <p:sp>
        <p:nvSpPr>
          <p:cNvPr id="15368" name="Text Box 5">
            <a:extLst>
              <a:ext uri="{FF2B5EF4-FFF2-40B4-BE49-F238E27FC236}">
                <a16:creationId xmlns:a16="http://schemas.microsoft.com/office/drawing/2014/main" id="{56A69AF8-E92D-3AC9-6E15-B70D6086E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1341439"/>
            <a:ext cx="3060700" cy="3862387"/>
          </a:xfrm>
          <a:prstGeom prst="rect">
            <a:avLst/>
          </a:prstGeom>
          <a:solidFill>
            <a:srgbClr val="FF5050"/>
          </a:solidFill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125000"/>
              </a:spcBef>
              <a:buFontTx/>
              <a:buNone/>
              <a:defRPr/>
            </a:pPr>
            <a:r>
              <a:rPr lang="fr-FR" altLang="fr-FR" sz="1400" b="1" dirty="0">
                <a:solidFill>
                  <a:schemeClr val="tx1"/>
                </a:solidFill>
                <a:latin typeface="+mn-lt"/>
                <a:cs typeface="Arial" charset="0"/>
              </a:rPr>
              <a:t>Pour une meilleure valorisation des prairies…</a:t>
            </a:r>
          </a:p>
          <a:p>
            <a:pPr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200" b="1" dirty="0">
                <a:solidFill>
                  <a:schemeClr val="tx1"/>
                </a:solidFill>
                <a:latin typeface="+mn-lt"/>
                <a:cs typeface="Arial" charset="0"/>
              </a:rPr>
              <a:t> </a:t>
            </a:r>
            <a:r>
              <a:rPr lang="fr-FR" altLang="fr-FR" sz="1400" dirty="0">
                <a:solidFill>
                  <a:schemeClr val="tx1"/>
                </a:solidFill>
                <a:latin typeface="+mn-lt"/>
                <a:cs typeface="Arial" charset="0"/>
              </a:rPr>
              <a:t>Avoir des repères de conduite du pâturage (VL, VA),</a:t>
            </a:r>
          </a:p>
          <a:p>
            <a:pPr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400" dirty="0">
                <a:solidFill>
                  <a:schemeClr val="tx1"/>
                </a:solidFill>
                <a:latin typeface="+mn-lt"/>
                <a:cs typeface="Arial" charset="0"/>
              </a:rPr>
              <a:t> Taille et forme des paddocks</a:t>
            </a:r>
          </a:p>
          <a:p>
            <a:pPr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400" dirty="0">
                <a:solidFill>
                  <a:schemeClr val="tx1"/>
                </a:solidFill>
                <a:latin typeface="+mn-lt"/>
                <a:cs typeface="Arial" charset="0"/>
              </a:rPr>
              <a:t> Alterner la fauche et le pâturage,</a:t>
            </a:r>
          </a:p>
          <a:p>
            <a:pPr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400" dirty="0">
                <a:solidFill>
                  <a:schemeClr val="tx1"/>
                </a:solidFill>
                <a:latin typeface="+mn-lt"/>
                <a:cs typeface="Arial" charset="0"/>
              </a:rPr>
              <a:t> Fauche des refus</a:t>
            </a:r>
          </a:p>
          <a:p>
            <a:pPr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400" dirty="0">
                <a:solidFill>
                  <a:schemeClr val="tx1"/>
                </a:solidFill>
                <a:latin typeface="+mn-lt"/>
                <a:cs typeface="Arial" charset="0"/>
              </a:rPr>
              <a:t> Valoriser l’herbe d’automne,</a:t>
            </a:r>
          </a:p>
          <a:p>
            <a:pPr eaLnBrk="1" hangingPunct="1">
              <a:spcBef>
                <a:spcPct val="125000"/>
              </a:spcBef>
              <a:buFontTx/>
              <a:buChar char="-"/>
              <a:defRPr/>
            </a:pPr>
            <a:r>
              <a:rPr lang="fr-FR" altLang="fr-FR" sz="1400" dirty="0">
                <a:solidFill>
                  <a:schemeClr val="tx1"/>
                </a:solidFill>
                <a:latin typeface="+mn-lt"/>
                <a:cs typeface="Arial" charset="0"/>
              </a:rPr>
              <a:t> Période de repos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0BA537A0-971E-6513-136E-3896046CC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564" y="2973389"/>
            <a:ext cx="2185987" cy="3108325"/>
          </a:xfrm>
          <a:prstGeom prst="rect">
            <a:avLst/>
          </a:prstGeom>
          <a:solidFill>
            <a:srgbClr val="BCB800"/>
          </a:solidFill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125000"/>
              </a:spcBef>
              <a:defRPr/>
            </a:pPr>
            <a:r>
              <a:rPr lang="fr-FR" sz="1400" b="1" dirty="0">
                <a:cs typeface="Arial" charset="0"/>
              </a:rPr>
              <a:t>Prendre en compte les facteurs de vieillissement</a:t>
            </a:r>
          </a:p>
          <a:p>
            <a:pPr marL="171450" indent="-171450">
              <a:spcBef>
                <a:spcPct val="125000"/>
              </a:spcBef>
              <a:buFontTx/>
              <a:buChar char="-"/>
              <a:defRPr/>
            </a:pPr>
            <a:r>
              <a:rPr lang="fr-FR" sz="1400" dirty="0">
                <a:cs typeface="Arial" pitchFamily="34" charset="0"/>
              </a:rPr>
              <a:t>Surpâturage, sous-pâturage</a:t>
            </a:r>
          </a:p>
          <a:p>
            <a:pPr marL="171450" indent="-171450">
              <a:spcBef>
                <a:spcPct val="125000"/>
              </a:spcBef>
              <a:buFontTx/>
              <a:buChar char="-"/>
              <a:defRPr/>
            </a:pPr>
            <a:r>
              <a:rPr lang="fr-FR" sz="1400" dirty="0">
                <a:cs typeface="Arial" pitchFamily="34" charset="0"/>
              </a:rPr>
              <a:t>« Matraquage »</a:t>
            </a:r>
          </a:p>
          <a:p>
            <a:pPr marL="171450" indent="-171450">
              <a:spcBef>
                <a:spcPct val="125000"/>
              </a:spcBef>
              <a:buFontTx/>
              <a:buChar char="-"/>
              <a:defRPr/>
            </a:pPr>
            <a:r>
              <a:rPr lang="fr-FR" sz="1400" dirty="0">
                <a:cs typeface="Arial" pitchFamily="34" charset="0"/>
              </a:rPr>
              <a:t>Excès de fertilisation</a:t>
            </a:r>
          </a:p>
          <a:p>
            <a:pPr marL="171450" indent="-171450">
              <a:spcBef>
                <a:spcPct val="125000"/>
              </a:spcBef>
              <a:buFontTx/>
              <a:buChar char="-"/>
              <a:defRPr/>
            </a:pPr>
            <a:r>
              <a:rPr lang="fr-FR" sz="1400" dirty="0">
                <a:cs typeface="Arial" pitchFamily="34" charset="0"/>
              </a:rPr>
              <a:t>Période de fauche</a:t>
            </a:r>
          </a:p>
        </p:txBody>
      </p:sp>
      <p:sp>
        <p:nvSpPr>
          <p:cNvPr id="15370" name="Line 12">
            <a:extLst>
              <a:ext uri="{FF2B5EF4-FFF2-40B4-BE49-F238E27FC236}">
                <a16:creationId xmlns:a16="http://schemas.microsoft.com/office/drawing/2014/main" id="{700731FF-D71B-DB3B-7F71-BD5925AFA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164" y="1152525"/>
            <a:ext cx="1825625" cy="2636838"/>
          </a:xfrm>
          <a:prstGeom prst="line">
            <a:avLst/>
          </a:prstGeom>
          <a:noFill/>
          <a:ln w="57150">
            <a:solidFill>
              <a:srgbClr val="46483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b="1"/>
          </a:p>
        </p:txBody>
      </p:sp>
      <p:pic>
        <p:nvPicPr>
          <p:cNvPr id="15371" name="Picture 3" descr="Niveau 1">
            <a:extLst>
              <a:ext uri="{FF2B5EF4-FFF2-40B4-BE49-F238E27FC236}">
                <a16:creationId xmlns:a16="http://schemas.microsoft.com/office/drawing/2014/main" id="{4BA1EE62-5434-7971-1E8A-5A2AD80F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75" y="5203826"/>
            <a:ext cx="2082800" cy="13017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72" name="Picture 5" descr="IMG_0256">
            <a:extLst>
              <a:ext uri="{FF2B5EF4-FFF2-40B4-BE49-F238E27FC236}">
                <a16:creationId xmlns:a16="http://schemas.microsoft.com/office/drawing/2014/main" id="{BEC0305C-1BC0-AF49-AB52-DE344863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97" y="5202548"/>
            <a:ext cx="1953532" cy="13030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5373" name="Picture 6" descr="IMG_3218">
            <a:extLst>
              <a:ext uri="{FF2B5EF4-FFF2-40B4-BE49-F238E27FC236}">
                <a16:creationId xmlns:a16="http://schemas.microsoft.com/office/drawing/2014/main" id="{BC856F47-2211-03F4-B559-420088F8C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71" y="5273775"/>
            <a:ext cx="1754868" cy="13207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A5EFBC-F873-36D9-C5CD-1599EC424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188913"/>
            <a:ext cx="77724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3200">
                <a:solidFill>
                  <a:srgbClr val="006600"/>
                </a:solidFill>
                <a:sym typeface="Wingdings" panose="05000000000000000000" pitchFamily="2" charset="2"/>
              </a:rPr>
              <a:t>Une bonne exploitation de l’herbe :</a:t>
            </a:r>
          </a:p>
        </p:txBody>
      </p:sp>
      <p:sp>
        <p:nvSpPr>
          <p:cNvPr id="13315" name="Espace réservé du contenu 2">
            <a:extLst>
              <a:ext uri="{FF2B5EF4-FFF2-40B4-BE49-F238E27FC236}">
                <a16:creationId xmlns:a16="http://schemas.microsoft.com/office/drawing/2014/main" id="{EB294EBA-E4A9-93A0-686D-01CD6C79979E}"/>
              </a:ext>
            </a:extLst>
          </p:cNvPr>
          <p:cNvSpPr txBox="1">
            <a:spLocks/>
          </p:cNvSpPr>
          <p:nvPr/>
        </p:nvSpPr>
        <p:spPr bwMode="auto">
          <a:xfrm>
            <a:off x="1919288" y="1362076"/>
            <a:ext cx="8424862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fr-FR" altLang="fr-FR" b="1" dirty="0">
                <a:solidFill>
                  <a:schemeClr val="tx1"/>
                </a:solidFill>
              </a:rPr>
              <a:t>Découpage du parcellaire </a:t>
            </a:r>
            <a:r>
              <a:rPr lang="fr-FR" altLang="fr-FR" dirty="0">
                <a:solidFill>
                  <a:schemeClr val="tx1"/>
                </a:solidFill>
              </a:rPr>
              <a:t>: taille et forme des parcelles positionnement points d’eau et râtelier</a:t>
            </a:r>
          </a:p>
          <a:p>
            <a:pPr>
              <a:spcAft>
                <a:spcPts val="600"/>
              </a:spcAft>
            </a:pPr>
            <a:r>
              <a:rPr lang="fr-FR" altLang="fr-FR" b="1" dirty="0">
                <a:solidFill>
                  <a:schemeClr val="tx1"/>
                </a:solidFill>
              </a:rPr>
              <a:t>Conduite du pâturage</a:t>
            </a:r>
            <a:r>
              <a:rPr lang="fr-FR" altLang="fr-FR" dirty="0">
                <a:solidFill>
                  <a:schemeClr val="tx1"/>
                </a:solidFill>
              </a:rPr>
              <a:t> : </a:t>
            </a:r>
          </a:p>
          <a:p>
            <a:pPr lvl="1">
              <a:spcAft>
                <a:spcPts val="600"/>
              </a:spcAft>
            </a:pPr>
            <a:r>
              <a:rPr lang="fr-FR" altLang="fr-FR" dirty="0">
                <a:solidFill>
                  <a:srgbClr val="006600"/>
                </a:solidFill>
              </a:rPr>
              <a:t>pâturage ras au printemps</a:t>
            </a:r>
          </a:p>
          <a:p>
            <a:pPr lvl="1">
              <a:spcAft>
                <a:spcPts val="600"/>
              </a:spcAft>
            </a:pPr>
            <a:r>
              <a:rPr lang="fr-FR" altLang="fr-FR" dirty="0">
                <a:solidFill>
                  <a:srgbClr val="006600"/>
                </a:solidFill>
              </a:rPr>
              <a:t>pas de surpâturage en été</a:t>
            </a:r>
          </a:p>
          <a:p>
            <a:pPr lvl="1">
              <a:spcAft>
                <a:spcPts val="600"/>
              </a:spcAft>
            </a:pPr>
            <a:r>
              <a:rPr lang="fr-FR" altLang="fr-FR" dirty="0">
                <a:solidFill>
                  <a:srgbClr val="006600"/>
                </a:solidFill>
              </a:rPr>
              <a:t>fauche des refus</a:t>
            </a:r>
          </a:p>
          <a:p>
            <a:pPr lvl="1">
              <a:spcAft>
                <a:spcPts val="600"/>
              </a:spcAft>
            </a:pPr>
            <a:r>
              <a:rPr lang="fr-FR" altLang="fr-FR" dirty="0">
                <a:solidFill>
                  <a:srgbClr val="006600"/>
                </a:solidFill>
              </a:rPr>
              <a:t>valoriser toute l’herbe d’automne</a:t>
            </a:r>
          </a:p>
          <a:p>
            <a:pPr>
              <a:spcAft>
                <a:spcPts val="600"/>
              </a:spcAft>
            </a:pPr>
            <a:r>
              <a:rPr lang="fr-FR" altLang="fr-FR" b="1" dirty="0">
                <a:solidFill>
                  <a:schemeClr val="tx1"/>
                </a:solidFill>
              </a:rPr>
              <a:t>Alterner fauche et pâturage</a:t>
            </a:r>
          </a:p>
          <a:p>
            <a:pPr>
              <a:spcAft>
                <a:spcPts val="600"/>
              </a:spcAft>
            </a:pPr>
            <a:r>
              <a:rPr lang="fr-FR" altLang="fr-FR" b="1" dirty="0">
                <a:solidFill>
                  <a:schemeClr val="tx1"/>
                </a:solidFill>
              </a:rPr>
              <a:t>Adapter les apports de fertilisants minéraux et organiques</a:t>
            </a:r>
          </a:p>
          <a:p>
            <a:pPr>
              <a:spcAft>
                <a:spcPts val="600"/>
              </a:spcAft>
            </a:pPr>
            <a:r>
              <a:rPr lang="fr-FR" altLang="fr-FR" b="1" dirty="0">
                <a:solidFill>
                  <a:schemeClr val="tx1"/>
                </a:solidFill>
              </a:rPr>
              <a:t>Eviter de dégrader</a:t>
            </a:r>
            <a:r>
              <a:rPr lang="fr-FR" altLang="fr-FR" dirty="0">
                <a:solidFill>
                  <a:schemeClr val="tx1"/>
                </a:solidFill>
              </a:rPr>
              <a:t> : surpâturage, matraquage, excès de matière organique </a:t>
            </a:r>
          </a:p>
          <a:p>
            <a:pPr>
              <a:spcAft>
                <a:spcPts val="600"/>
              </a:spcAft>
            </a:pPr>
            <a:r>
              <a:rPr lang="fr-FR" altLang="fr-FR" dirty="0">
                <a:solidFill>
                  <a:schemeClr val="tx1"/>
                </a:solidFill>
              </a:rPr>
              <a:t>(Pratiquer un désherbage sélectif vis-à-vis des dicotylédones annuelles ou pérennes)</a:t>
            </a:r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9C90DB3-375F-3526-7064-7C770CC7C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838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28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7EF3F63-8994-AB17-D9C5-D3859DD94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1557339"/>
            <a:ext cx="8062913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itchFamily="34" charset="0"/>
              </a:defRPr>
            </a:lvl1pPr>
            <a:lvl2pPr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fr-FR" altLang="fr-FR" sz="2000" b="1" dirty="0">
                <a:solidFill>
                  <a:schemeClr val="tx1"/>
                </a:solidFill>
                <a:latin typeface="+mn-lt"/>
                <a:cs typeface="Arial" charset="0"/>
              </a:rPr>
              <a:t>Des interventions qui ont pour objectifs de : </a:t>
            </a:r>
          </a:p>
          <a:p>
            <a:pPr marL="355600" lvl="1" eaLnBrk="1" hangingPunct="1">
              <a:buNone/>
              <a:defRPr/>
            </a:pPr>
            <a:r>
              <a:rPr lang="fr-FR" altLang="fr-FR" dirty="0">
                <a:latin typeface="+mn-lt"/>
                <a:cs typeface="Arial" charset="0"/>
                <a:sym typeface="Wingdings" pitchFamily="2" charset="2"/>
              </a:rPr>
              <a:t> </a:t>
            </a:r>
            <a:r>
              <a:rPr lang="fr-FR" altLang="fr-FR" dirty="0">
                <a:latin typeface="+mn-lt"/>
                <a:cs typeface="Arial" charset="0"/>
              </a:rPr>
              <a:t>Maintenir ou renforcer le potentiel fourrager du couvert</a:t>
            </a:r>
          </a:p>
          <a:p>
            <a:pPr marL="355600" lvl="1" eaLnBrk="1" hangingPunct="1">
              <a:buNone/>
              <a:defRPr/>
            </a:pPr>
            <a:r>
              <a:rPr lang="fr-FR" altLang="fr-FR" dirty="0">
                <a:latin typeface="+mn-lt"/>
                <a:cs typeface="Arial" charset="0"/>
                <a:sym typeface="Wingdings" pitchFamily="2" charset="2"/>
              </a:rPr>
              <a:t> </a:t>
            </a:r>
            <a:r>
              <a:rPr lang="fr-FR" altLang="fr-FR" dirty="0">
                <a:latin typeface="+mn-lt"/>
                <a:cs typeface="Arial" charset="0"/>
              </a:rPr>
              <a:t>Maintenir un bon équilibre entre espèces (</a:t>
            </a:r>
            <a:r>
              <a:rPr lang="fr-FR" altLang="fr-FR" dirty="0" err="1">
                <a:latin typeface="+mn-lt"/>
                <a:cs typeface="Arial" charset="0"/>
              </a:rPr>
              <a:t>Gra</a:t>
            </a:r>
            <a:r>
              <a:rPr lang="fr-FR" altLang="fr-FR" dirty="0">
                <a:latin typeface="+mn-lt"/>
                <a:cs typeface="Arial" charset="0"/>
              </a:rPr>
              <a:t>., </a:t>
            </a:r>
            <a:r>
              <a:rPr lang="fr-FR" altLang="fr-FR" dirty="0" err="1">
                <a:latin typeface="+mn-lt"/>
                <a:cs typeface="Arial" charset="0"/>
              </a:rPr>
              <a:t>Leg</a:t>
            </a:r>
            <a:r>
              <a:rPr lang="fr-FR" altLang="fr-FR" dirty="0">
                <a:latin typeface="+mn-lt"/>
                <a:cs typeface="Arial" charset="0"/>
              </a:rPr>
              <a:t>., Div.), </a:t>
            </a:r>
          </a:p>
          <a:p>
            <a:pPr marL="355600" lvl="1" eaLnBrk="1" hangingPunct="1">
              <a:buNone/>
              <a:defRPr/>
            </a:pPr>
            <a:r>
              <a:rPr lang="fr-FR" altLang="fr-FR" dirty="0">
                <a:latin typeface="+mn-lt"/>
                <a:cs typeface="Arial" charset="0"/>
                <a:sym typeface="Wingdings" pitchFamily="2" charset="2"/>
              </a:rPr>
              <a:t> </a:t>
            </a:r>
            <a:r>
              <a:rPr lang="fr-FR" altLang="fr-FR" dirty="0">
                <a:latin typeface="+mn-lt"/>
                <a:cs typeface="Arial" charset="0"/>
              </a:rPr>
              <a:t>Maintenir un couvert dense</a:t>
            </a:r>
            <a:endParaRPr lang="fr-FR" altLang="fr-FR" sz="1400" dirty="0">
              <a:latin typeface="+mn-lt"/>
              <a:cs typeface="Arial" charset="0"/>
            </a:endParaRPr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01B47666-3CBC-8B7D-4B98-48BC230FC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438526"/>
            <a:ext cx="74676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293" name="Picture 7" descr="P1420563">
            <a:extLst>
              <a:ext uri="{FF2B5EF4-FFF2-40B4-BE49-F238E27FC236}">
                <a16:creationId xmlns:a16="http://schemas.microsoft.com/office/drawing/2014/main" id="{07A59508-4E73-3EEF-8347-2F3B035CE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424239"/>
            <a:ext cx="3721100" cy="209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294" name="Groupe 3">
            <a:extLst>
              <a:ext uri="{FF2B5EF4-FFF2-40B4-BE49-F238E27FC236}">
                <a16:creationId xmlns:a16="http://schemas.microsoft.com/office/drawing/2014/main" id="{F8529696-835D-BB27-14B4-B51BA20404FF}"/>
              </a:ext>
            </a:extLst>
          </p:cNvPr>
          <p:cNvGrpSpPr>
            <a:grpSpLocks/>
          </p:cNvGrpSpPr>
          <p:nvPr/>
        </p:nvGrpSpPr>
        <p:grpSpPr bwMode="auto">
          <a:xfrm>
            <a:off x="1898651" y="3357563"/>
            <a:ext cx="4989513" cy="2728912"/>
            <a:chOff x="878260" y="3438524"/>
            <a:chExt cx="4989884" cy="2455467"/>
          </a:xfrm>
        </p:grpSpPr>
        <p:sp useBgFill="1">
          <p:nvSpPr>
            <p:cNvPr id="12296" name="Rectangle 4">
              <a:extLst>
                <a:ext uri="{FF2B5EF4-FFF2-40B4-BE49-F238E27FC236}">
                  <a16:creationId xmlns:a16="http://schemas.microsoft.com/office/drawing/2014/main" id="{FB38D403-5EAE-113D-49D0-F6AC21502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762" y="3689927"/>
              <a:ext cx="3343524" cy="931335"/>
            </a:xfrm>
            <a:prstGeom prst="rect">
              <a:avLst/>
            </a:pr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marL="0" lvl="2" algn="ctr" eaLnBrk="1" hangingPunct="1">
                <a:buNone/>
                <a:defRPr/>
              </a:pPr>
              <a:r>
                <a:rPr lang="fr-FR" altLang="fr-FR" b="1" dirty="0">
                  <a:solidFill>
                    <a:srgbClr val="996633"/>
                  </a:solidFill>
                  <a:latin typeface="+mj-lt"/>
                  <a:cs typeface="Arial" charset="0"/>
                </a:rPr>
                <a:t>Un entretien </a:t>
              </a:r>
            </a:p>
            <a:p>
              <a:pPr marL="0" lvl="2" algn="ctr" eaLnBrk="1" hangingPunct="1">
                <a:buNone/>
                <a:defRPr/>
              </a:pPr>
              <a:r>
                <a:rPr lang="fr-FR" altLang="fr-FR" b="1" dirty="0">
                  <a:solidFill>
                    <a:srgbClr val="996633"/>
                  </a:solidFill>
                  <a:latin typeface="+mj-lt"/>
                  <a:cs typeface="Arial" charset="0"/>
                </a:rPr>
                <a:t>à deux niveaux</a:t>
              </a:r>
            </a:p>
            <a:p>
              <a:pPr lvl="2" algn="ctr" eaLnBrk="1" hangingPunct="1">
                <a:buFontTx/>
                <a:buNone/>
                <a:defRPr/>
              </a:pPr>
              <a:endParaRPr lang="fr-FR" altLang="fr-FR" dirty="0">
                <a:latin typeface="+mj-lt"/>
                <a:cs typeface="Arial" charset="0"/>
              </a:endParaRPr>
            </a:p>
          </p:txBody>
        </p:sp>
        <p:sp>
          <p:nvSpPr>
            <p:cNvPr id="12297" name="Line 7">
              <a:extLst>
                <a:ext uri="{FF2B5EF4-FFF2-40B4-BE49-F238E27FC236}">
                  <a16:creationId xmlns:a16="http://schemas.microsoft.com/office/drawing/2014/main" id="{7BF7E93E-BF9A-BFA2-2A45-8F1F9A4AA1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3007" y="4367002"/>
              <a:ext cx="730304" cy="69564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 sz="1600">
                <a:latin typeface="+mj-lt"/>
              </a:endParaRPr>
            </a:p>
          </p:txBody>
        </p:sp>
        <p:sp>
          <p:nvSpPr>
            <p:cNvPr id="12298" name="Rectangle 8">
              <a:extLst>
                <a:ext uri="{FF2B5EF4-FFF2-40B4-BE49-F238E27FC236}">
                  <a16:creationId xmlns:a16="http://schemas.microsoft.com/office/drawing/2014/main" id="{7FE5EF89-139B-8544-CC3A-BB61664BB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260" y="5062646"/>
              <a:ext cx="2338562" cy="831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r-FR" altLang="fr-FR" dirty="0">
                  <a:solidFill>
                    <a:schemeClr val="tx1"/>
                  </a:solidFill>
                  <a:latin typeface="+mj-lt"/>
                  <a:cs typeface="Arial" charset="0"/>
                </a:rPr>
                <a:t>Améliorer le couvert par une bonne exploitation</a:t>
              </a:r>
            </a:p>
          </p:txBody>
        </p:sp>
        <p:sp>
          <p:nvSpPr>
            <p:cNvPr id="12299" name="Rectangle 22">
              <a:extLst>
                <a:ext uri="{FF2B5EF4-FFF2-40B4-BE49-F238E27FC236}">
                  <a16:creationId xmlns:a16="http://schemas.microsoft.com/office/drawing/2014/main" id="{C89CB22F-52F4-20B9-7785-5B4EE913B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9108" y="5062646"/>
              <a:ext cx="2124233" cy="582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r-FR" altLang="fr-FR" dirty="0">
                  <a:solidFill>
                    <a:schemeClr val="tx1"/>
                  </a:solidFill>
                  <a:latin typeface="+mj-lt"/>
                  <a:cs typeface="Arial" charset="0"/>
                </a:rPr>
                <a:t>Intervenir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r-FR" altLang="fr-FR" dirty="0">
                  <a:solidFill>
                    <a:schemeClr val="tx1"/>
                  </a:solidFill>
                  <a:latin typeface="+mj-lt"/>
                  <a:cs typeface="Arial" charset="0"/>
                </a:rPr>
                <a:t>mécaniquement </a:t>
              </a:r>
            </a:p>
          </p:txBody>
        </p:sp>
        <p:sp>
          <p:nvSpPr>
            <p:cNvPr id="12300" name="Line 7">
              <a:extLst>
                <a:ext uri="{FF2B5EF4-FFF2-40B4-BE49-F238E27FC236}">
                  <a16:creationId xmlns:a16="http://schemas.microsoft.com/office/drawing/2014/main" id="{1EDFB881-4805-EE5D-B4FC-3D34D2713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54785" y="4367002"/>
              <a:ext cx="662037" cy="69564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 sz="1600">
                <a:latin typeface="+mj-lt"/>
              </a:endParaRPr>
            </a:p>
          </p:txBody>
        </p:sp>
        <p:sp>
          <p:nvSpPr>
            <p:cNvPr id="12301" name="Rectangle 2">
              <a:extLst>
                <a:ext uri="{FF2B5EF4-FFF2-40B4-BE49-F238E27FC236}">
                  <a16:creationId xmlns:a16="http://schemas.microsoft.com/office/drawing/2014/main" id="{9BE33BFF-050D-686F-E4FD-F9E53A135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930" y="3438524"/>
              <a:ext cx="4896214" cy="30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fr-FR" altLang="fr-FR" sz="1600">
                <a:solidFill>
                  <a:schemeClr val="tx1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E8B94A46-EA34-F8FE-52A1-923D55AEA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114" y="120651"/>
            <a:ext cx="8770937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fr-FR" sz="3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L’amélioration par les pratiques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B18C570-22D9-3B22-CE81-1C3A54A2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048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28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EF40E9A-D906-0238-D61D-801FB5C9F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105151"/>
            <a:ext cx="74676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7172" name="Text Box 5">
            <a:extLst>
              <a:ext uri="{FF2B5EF4-FFF2-40B4-BE49-F238E27FC236}">
                <a16:creationId xmlns:a16="http://schemas.microsoft.com/office/drawing/2014/main" id="{5182B9A9-E299-B877-1F7C-0164BBC3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164" y="1647826"/>
            <a:ext cx="269875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20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7173" name="Rectangle 31">
            <a:extLst>
              <a:ext uri="{FF2B5EF4-FFF2-40B4-BE49-F238E27FC236}">
                <a16:creationId xmlns:a16="http://schemas.microsoft.com/office/drawing/2014/main" id="{29589F80-2123-A432-0ED0-FC818EA16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4" y="1558925"/>
            <a:ext cx="4205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174" name="Connecteur droit avec flèche 5">
            <a:extLst>
              <a:ext uri="{FF2B5EF4-FFF2-40B4-BE49-F238E27FC236}">
                <a16:creationId xmlns:a16="http://schemas.microsoft.com/office/drawing/2014/main" id="{3F8E5175-2C16-8B88-1268-D4738E8C761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11450" y="2109788"/>
            <a:ext cx="1512888" cy="67945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5" name="Forme libre 7">
            <a:extLst>
              <a:ext uri="{FF2B5EF4-FFF2-40B4-BE49-F238E27FC236}">
                <a16:creationId xmlns:a16="http://schemas.microsoft.com/office/drawing/2014/main" id="{0C7AF2D4-53FC-70F5-852B-B34BFF47880E}"/>
              </a:ext>
            </a:extLst>
          </p:cNvPr>
          <p:cNvSpPr>
            <a:spLocks/>
          </p:cNvSpPr>
          <p:nvPr/>
        </p:nvSpPr>
        <p:spPr bwMode="auto">
          <a:xfrm>
            <a:off x="5943600" y="2538414"/>
            <a:ext cx="2325688" cy="369887"/>
          </a:xfrm>
          <a:custGeom>
            <a:avLst/>
            <a:gdLst>
              <a:gd name="T0" fmla="*/ 0 w 2325766"/>
              <a:gd name="T1" fmla="*/ 0 h 1586270"/>
              <a:gd name="T2" fmla="*/ 447195 w 2325766"/>
              <a:gd name="T3" fmla="*/ 0 h 1586270"/>
              <a:gd name="T4" fmla="*/ 542349 w 2325766"/>
              <a:gd name="T5" fmla="*/ 0 h 1586270"/>
              <a:gd name="T6" fmla="*/ 504281 w 2325766"/>
              <a:gd name="T7" fmla="*/ 0 h 1586270"/>
              <a:gd name="T8" fmla="*/ 494756 w 2325766"/>
              <a:gd name="T9" fmla="*/ 0 h 1586270"/>
              <a:gd name="T10" fmla="*/ 485263 w 2325766"/>
              <a:gd name="T11" fmla="*/ 0 h 1586270"/>
              <a:gd name="T12" fmla="*/ 532824 w 2325766"/>
              <a:gd name="T13" fmla="*/ 0 h 1586270"/>
              <a:gd name="T14" fmla="*/ 618453 w 2325766"/>
              <a:gd name="T15" fmla="*/ 0 h 1586270"/>
              <a:gd name="T16" fmla="*/ 704082 w 2325766"/>
              <a:gd name="T17" fmla="*/ 0 h 1586270"/>
              <a:gd name="T18" fmla="*/ 941951 w 2325766"/>
              <a:gd name="T19" fmla="*/ 0 h 1586270"/>
              <a:gd name="T20" fmla="*/ 1103716 w 2325766"/>
              <a:gd name="T21" fmla="*/ 0 h 1586270"/>
              <a:gd name="T22" fmla="*/ 1217888 w 2325766"/>
              <a:gd name="T23" fmla="*/ 0 h 1586270"/>
              <a:gd name="T24" fmla="*/ 1503350 w 2325766"/>
              <a:gd name="T25" fmla="*/ 0 h 1586270"/>
              <a:gd name="T26" fmla="*/ 1484300 w 2325766"/>
              <a:gd name="T27" fmla="*/ 0 h 1586270"/>
              <a:gd name="T28" fmla="*/ 1446232 w 2325766"/>
              <a:gd name="T29" fmla="*/ 0 h 1586270"/>
              <a:gd name="T30" fmla="*/ 1474798 w 2325766"/>
              <a:gd name="T31" fmla="*/ 0 h 1586270"/>
              <a:gd name="T32" fmla="*/ 1512843 w 2325766"/>
              <a:gd name="T33" fmla="*/ 0 h 1586270"/>
              <a:gd name="T34" fmla="*/ 1550911 w 2325766"/>
              <a:gd name="T35" fmla="*/ 0 h 1586270"/>
              <a:gd name="T36" fmla="*/ 1598472 w 2325766"/>
              <a:gd name="T37" fmla="*/ 0 h 1586270"/>
              <a:gd name="T38" fmla="*/ 1712676 w 2325766"/>
              <a:gd name="T39" fmla="*/ 0 h 1586270"/>
              <a:gd name="T40" fmla="*/ 1826848 w 2325766"/>
              <a:gd name="T41" fmla="*/ 0 h 1586270"/>
              <a:gd name="T42" fmla="*/ 1969563 w 2325766"/>
              <a:gd name="T43" fmla="*/ 0 h 1586270"/>
              <a:gd name="T44" fmla="*/ 2036174 w 2325766"/>
              <a:gd name="T45" fmla="*/ 0 h 1586270"/>
              <a:gd name="T46" fmla="*/ 2245500 w 2325766"/>
              <a:gd name="T47" fmla="*/ 0 h 1586270"/>
              <a:gd name="T48" fmla="*/ 2321604 w 2325766"/>
              <a:gd name="T49" fmla="*/ 0 h 1586270"/>
              <a:gd name="T50" fmla="*/ 2293061 w 2325766"/>
              <a:gd name="T51" fmla="*/ 0 h 158627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325766" h="1586270">
                <a:moveTo>
                  <a:pt x="0" y="14645"/>
                </a:moveTo>
                <a:cubicBezTo>
                  <a:pt x="158206" y="-2933"/>
                  <a:pt x="272267" y="-24656"/>
                  <a:pt x="447675" y="81320"/>
                </a:cubicBezTo>
                <a:cubicBezTo>
                  <a:pt x="510883" y="119508"/>
                  <a:pt x="511175" y="214670"/>
                  <a:pt x="542925" y="281345"/>
                </a:cubicBezTo>
                <a:lnTo>
                  <a:pt x="504825" y="548045"/>
                </a:lnTo>
                <a:cubicBezTo>
                  <a:pt x="499865" y="582762"/>
                  <a:pt x="499398" y="617991"/>
                  <a:pt x="495300" y="652820"/>
                </a:cubicBezTo>
                <a:cubicBezTo>
                  <a:pt x="493043" y="672000"/>
                  <a:pt x="488950" y="690920"/>
                  <a:pt x="485775" y="709970"/>
                </a:cubicBezTo>
                <a:cubicBezTo>
                  <a:pt x="501650" y="763945"/>
                  <a:pt x="503195" y="824430"/>
                  <a:pt x="533400" y="871895"/>
                </a:cubicBezTo>
                <a:cubicBezTo>
                  <a:pt x="550950" y="899473"/>
                  <a:pt x="591232" y="902475"/>
                  <a:pt x="619125" y="919520"/>
                </a:cubicBezTo>
                <a:cubicBezTo>
                  <a:pt x="648429" y="937428"/>
                  <a:pt x="672175" y="966099"/>
                  <a:pt x="704850" y="976670"/>
                </a:cubicBezTo>
                <a:cubicBezTo>
                  <a:pt x="781867" y="1001587"/>
                  <a:pt x="863458" y="1009149"/>
                  <a:pt x="942975" y="1024295"/>
                </a:cubicBezTo>
                <a:cubicBezTo>
                  <a:pt x="996816" y="1034550"/>
                  <a:pt x="1050605" y="1045381"/>
                  <a:pt x="1104900" y="1052870"/>
                </a:cubicBezTo>
                <a:cubicBezTo>
                  <a:pt x="1142773" y="1058094"/>
                  <a:pt x="1181230" y="1057928"/>
                  <a:pt x="1219200" y="1062395"/>
                </a:cubicBezTo>
                <a:cubicBezTo>
                  <a:pt x="1421390" y="1086182"/>
                  <a:pt x="1372726" y="1076964"/>
                  <a:pt x="1504950" y="1110020"/>
                </a:cubicBezTo>
                <a:cubicBezTo>
                  <a:pt x="1498600" y="1122720"/>
                  <a:pt x="1494990" y="1137212"/>
                  <a:pt x="1485900" y="1148120"/>
                </a:cubicBezTo>
                <a:cubicBezTo>
                  <a:pt x="1438029" y="1205565"/>
                  <a:pt x="1470542" y="1127520"/>
                  <a:pt x="1447800" y="1195745"/>
                </a:cubicBezTo>
                <a:cubicBezTo>
                  <a:pt x="1457325" y="1202095"/>
                  <a:pt x="1467060" y="1208141"/>
                  <a:pt x="1476375" y="1214795"/>
                </a:cubicBezTo>
                <a:cubicBezTo>
                  <a:pt x="1489293" y="1224022"/>
                  <a:pt x="1501013" y="1234956"/>
                  <a:pt x="1514475" y="1243370"/>
                </a:cubicBezTo>
                <a:cubicBezTo>
                  <a:pt x="1526516" y="1250895"/>
                  <a:pt x="1540163" y="1255524"/>
                  <a:pt x="1552575" y="1262420"/>
                </a:cubicBezTo>
                <a:cubicBezTo>
                  <a:pt x="1568759" y="1271411"/>
                  <a:pt x="1583346" y="1283334"/>
                  <a:pt x="1600200" y="1290995"/>
                </a:cubicBezTo>
                <a:cubicBezTo>
                  <a:pt x="1693333" y="1333328"/>
                  <a:pt x="1622655" y="1283513"/>
                  <a:pt x="1714500" y="1338620"/>
                </a:cubicBezTo>
                <a:cubicBezTo>
                  <a:pt x="1792712" y="1385547"/>
                  <a:pt x="1707287" y="1357746"/>
                  <a:pt x="1828800" y="1405295"/>
                </a:cubicBezTo>
                <a:cubicBezTo>
                  <a:pt x="1875549" y="1423588"/>
                  <a:pt x="1924496" y="1435764"/>
                  <a:pt x="1971675" y="1452920"/>
                </a:cubicBezTo>
                <a:cubicBezTo>
                  <a:pt x="1994399" y="1461183"/>
                  <a:pt x="2015709" y="1473005"/>
                  <a:pt x="2038350" y="1481495"/>
                </a:cubicBezTo>
                <a:cubicBezTo>
                  <a:pt x="2234309" y="1554980"/>
                  <a:pt x="1995714" y="1453854"/>
                  <a:pt x="2247900" y="1557695"/>
                </a:cubicBezTo>
                <a:cubicBezTo>
                  <a:pt x="2274220" y="1568533"/>
                  <a:pt x="2293880" y="1586270"/>
                  <a:pt x="2324100" y="1586270"/>
                </a:cubicBezTo>
                <a:cubicBezTo>
                  <a:pt x="2334140" y="1586270"/>
                  <a:pt x="2295525" y="1576745"/>
                  <a:pt x="2295525" y="1576745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5A01BE1F-4425-A946-D503-08C1FA28E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9" y="1341438"/>
            <a:ext cx="4090987" cy="2493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fr-FR" sz="2200" b="0" dirty="0">
                <a:latin typeface="Comic Sans MS" pitchFamily="66" charset="0"/>
              </a:rPr>
              <a:t>LES PRATIQUES</a:t>
            </a:r>
          </a:p>
          <a:p>
            <a:pPr>
              <a:defRPr/>
            </a:pPr>
            <a:endParaRPr lang="fr-FR" sz="2200" b="0" dirty="0">
              <a:latin typeface="Comic Sans MS" pitchFamily="66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fr-FR" sz="1400" b="0" dirty="0">
                <a:latin typeface="Comic Sans MS" pitchFamily="66" charset="0"/>
              </a:rPr>
              <a:t>La reproduction des espèces : </a:t>
            </a:r>
          </a:p>
          <a:p>
            <a:pPr lvl="1" indent="0">
              <a:defRPr/>
            </a:pPr>
            <a:r>
              <a:rPr lang="fr-FR" sz="1400" dirty="0"/>
              <a:t>Date fauche ou de pâturage</a:t>
            </a:r>
          </a:p>
          <a:p>
            <a:pPr lvl="1" indent="0">
              <a:defRPr/>
            </a:pPr>
            <a:endParaRPr lang="fr-FR" sz="1400" dirty="0"/>
          </a:p>
          <a:p>
            <a:pPr marL="342900" indent="-342900">
              <a:buFontTx/>
              <a:buChar char="-"/>
              <a:defRPr/>
            </a:pPr>
            <a:r>
              <a:rPr lang="fr-FR" sz="1400" b="0" dirty="0">
                <a:latin typeface="Comic Sans MS" pitchFamily="66" charset="0"/>
              </a:rPr>
              <a:t>La compétition entre les espèces :</a:t>
            </a:r>
          </a:p>
          <a:p>
            <a:pPr lvl="1" indent="0">
              <a:defRPr/>
            </a:pPr>
            <a:r>
              <a:rPr lang="fr-FR" sz="1400" dirty="0"/>
              <a:t>Effet de la fertilisation azotée</a:t>
            </a:r>
          </a:p>
          <a:p>
            <a:pPr lvl="1" indent="0">
              <a:defRPr/>
            </a:pPr>
            <a:endParaRPr lang="fr-FR" sz="1400" b="0" dirty="0">
              <a:latin typeface="Comic Sans MS" pitchFamily="66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fr-FR" sz="1400" b="0" dirty="0">
                <a:latin typeface="Comic Sans MS" pitchFamily="66" charset="0"/>
              </a:rPr>
              <a:t>La destruction ou l’apport d’espèces : </a:t>
            </a:r>
          </a:p>
          <a:p>
            <a:pPr lvl="1" indent="0">
              <a:defRPr/>
            </a:pPr>
            <a:r>
              <a:rPr lang="fr-FR" sz="1400" dirty="0" err="1"/>
              <a:t>Sur-exploitation</a:t>
            </a:r>
            <a:r>
              <a:rPr lang="fr-FR" sz="1400" dirty="0"/>
              <a:t> ou sous-exploitation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E8AE93C4-5044-DFA8-2CBC-8636F3505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1341438"/>
            <a:ext cx="4462462" cy="2493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fr-FR" sz="2200" b="0" dirty="0">
                <a:latin typeface="Comic Sans MS" pitchFamily="66" charset="0"/>
              </a:rPr>
              <a:t>LE MILIEU</a:t>
            </a:r>
          </a:p>
          <a:p>
            <a:pPr>
              <a:defRPr/>
            </a:pPr>
            <a:endParaRPr lang="fr-FR" sz="2200" b="0" dirty="0">
              <a:latin typeface="Comic Sans MS" pitchFamily="66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fr-FR" sz="1400" b="0" dirty="0">
                <a:latin typeface="Comic Sans MS" pitchFamily="66" charset="0"/>
              </a:rPr>
              <a:t>Le niveau de contrainte imposé par le milieu : </a:t>
            </a:r>
          </a:p>
          <a:p>
            <a:pPr lvl="1" indent="0">
              <a:defRPr/>
            </a:pPr>
            <a:r>
              <a:rPr lang="fr-FR" sz="1400" dirty="0"/>
              <a:t>Acidité, fertilité, humidité</a:t>
            </a:r>
          </a:p>
          <a:p>
            <a:pPr marL="342900" indent="-342900">
              <a:buFontTx/>
              <a:buChar char="-"/>
              <a:defRPr/>
            </a:pPr>
            <a:endParaRPr lang="fr-FR" sz="1400" b="0" dirty="0">
              <a:latin typeface="Comic Sans MS" pitchFamily="66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fr-FR" sz="1400" b="0" dirty="0">
                <a:latin typeface="Comic Sans MS" pitchFamily="66" charset="0"/>
              </a:rPr>
              <a:t>L’Hétérogénéité du milieu</a:t>
            </a:r>
          </a:p>
          <a:p>
            <a:pPr lvl="1" indent="0">
              <a:defRPr/>
            </a:pPr>
            <a:r>
              <a:rPr lang="fr-FR" sz="1400" dirty="0"/>
              <a:t>Végétation en mosaïque, gradient, tâches</a:t>
            </a:r>
          </a:p>
          <a:p>
            <a:pPr lvl="1" indent="0">
              <a:defRPr/>
            </a:pPr>
            <a:endParaRPr lang="fr-FR" sz="1400" dirty="0"/>
          </a:p>
          <a:p>
            <a:pPr marL="342900" indent="-342900">
              <a:buFontTx/>
              <a:buChar char="-"/>
              <a:defRPr/>
            </a:pPr>
            <a:r>
              <a:rPr lang="fr-FR" sz="1400" b="0" dirty="0">
                <a:latin typeface="Comic Sans MS" pitchFamily="66" charset="0"/>
              </a:rPr>
              <a:t>La mémoire de la parcelle, le stock grainier</a:t>
            </a:r>
          </a:p>
          <a:p>
            <a:pPr lvl="1" indent="0">
              <a:defRPr/>
            </a:pPr>
            <a:r>
              <a:rPr lang="fr-FR" sz="1400" dirty="0"/>
              <a:t>Apparition d’espèces nouvelles</a:t>
            </a:r>
          </a:p>
        </p:txBody>
      </p:sp>
      <p:sp>
        <p:nvSpPr>
          <p:cNvPr id="7178" name="Text Box 6">
            <a:extLst>
              <a:ext uri="{FF2B5EF4-FFF2-40B4-BE49-F238E27FC236}">
                <a16:creationId xmlns:a16="http://schemas.microsoft.com/office/drawing/2014/main" id="{260A61C0-A3BA-8BF3-FD50-F90022CD5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675" y="4005264"/>
            <a:ext cx="8770938" cy="2154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1085850" indent="-3429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200">
                <a:solidFill>
                  <a:schemeClr val="tx1"/>
                </a:solidFill>
                <a:latin typeface="Comic Sans MS" panose="030F0702030302020204" pitchFamily="66" charset="0"/>
              </a:rPr>
              <a:t>DES INTERACTIONS MULTIPLES ENTRE FACTEURS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14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chemeClr val="tx1"/>
                </a:solidFill>
                <a:latin typeface="Arial" panose="020B0604020202020204" pitchFamily="34" charset="0"/>
              </a:rPr>
              <a:t>La combinaison de plusieurs facteurs détermine la diversité du fonds prairial et son évolution 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1" eaLnBrk="1" hangingPunct="1">
              <a:spcBef>
                <a:spcPct val="0"/>
              </a:spcBef>
              <a:buFontTx/>
              <a:buChar char="-"/>
            </a:pPr>
            <a:r>
              <a:rPr lang="fr-FR" altLang="fr-FR" sz="1400" b="1">
                <a:latin typeface="Arial" panose="020B0604020202020204" pitchFamily="34" charset="0"/>
              </a:rPr>
              <a:t>surpâturage estival combiné à une sécheresse marquée, </a:t>
            </a:r>
          </a:p>
          <a:p>
            <a:pPr lvl="1" eaLnBrk="1" hangingPunct="1">
              <a:spcBef>
                <a:spcPct val="0"/>
              </a:spcBef>
              <a:buFontTx/>
              <a:buChar char="-"/>
            </a:pPr>
            <a:r>
              <a:rPr lang="fr-FR" altLang="fr-FR" sz="1400" b="1">
                <a:latin typeface="Arial" panose="020B0604020202020204" pitchFamily="34" charset="0"/>
              </a:rPr>
              <a:t>changement dans le mode d'exploitation : enrubannage précoce substitué par des foins tardifs sélectionnant ainsi les espèces précoces à épiaison comme le pâturin commun,</a:t>
            </a:r>
          </a:p>
          <a:p>
            <a:pPr lvl="1" eaLnBrk="1" hangingPunct="1">
              <a:spcBef>
                <a:spcPct val="0"/>
              </a:spcBef>
              <a:buFontTx/>
              <a:buChar char="-"/>
            </a:pPr>
            <a:r>
              <a:rPr lang="fr-FR" altLang="fr-FR" sz="1400" b="1">
                <a:latin typeface="Arial" panose="020B0604020202020204" pitchFamily="34" charset="0"/>
              </a:rPr>
              <a:t>alternance des modes d’exploitation</a:t>
            </a:r>
          </a:p>
          <a:p>
            <a:pPr lvl="1" eaLnBrk="1" hangingPunct="1">
              <a:spcBef>
                <a:spcPct val="0"/>
              </a:spcBef>
              <a:buFontTx/>
              <a:buChar char="-"/>
            </a:pPr>
            <a:r>
              <a:rPr lang="fr-FR" altLang="fr-FR" sz="1400" b="1">
                <a:latin typeface="Arial" panose="020B0604020202020204" pitchFamily="34" charset="0"/>
              </a:rPr>
              <a:t>Etc.</a:t>
            </a:r>
          </a:p>
        </p:txBody>
      </p:sp>
      <p:sp>
        <p:nvSpPr>
          <p:cNvPr id="7180" name="Rectangle 1">
            <a:extLst>
              <a:ext uri="{FF2B5EF4-FFF2-40B4-BE49-F238E27FC236}">
                <a16:creationId xmlns:a16="http://schemas.microsoft.com/office/drawing/2014/main" id="{A1468AE5-613D-1BD6-46AE-29245F142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9" y="3176"/>
            <a:ext cx="8770937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fr-FR" sz="3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De l’observation de la végétation </a:t>
            </a:r>
          </a:p>
          <a:p>
            <a:pPr>
              <a:defRPr/>
            </a:pPr>
            <a:r>
              <a:rPr lang="fr-FR" sz="3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à son interprétation… </a:t>
            </a: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5AE6EBF-3C51-C6DE-B8DA-43C002088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838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 sz="2800">
              <a:solidFill>
                <a:srgbClr val="66FF66"/>
              </a:solidFill>
              <a:latin typeface="Comic Sans MS" panose="030F0702030302020204" pitchFamily="66" charset="0"/>
            </a:endParaRPr>
          </a:p>
        </p:txBody>
      </p:sp>
      <p:sp>
        <p:nvSpPr>
          <p:cNvPr id="16387" name="Text Box 5">
            <a:extLst>
              <a:ext uri="{FF2B5EF4-FFF2-40B4-BE49-F238E27FC236}">
                <a16:creationId xmlns:a16="http://schemas.microsoft.com/office/drawing/2014/main" id="{C298FB9F-1A21-F3C5-46CA-C6E5503C6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164" y="1981201"/>
            <a:ext cx="269875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200">
                <a:solidFill>
                  <a:srgbClr val="FFCC99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6388" name="Rectangle 31">
            <a:extLst>
              <a:ext uri="{FF2B5EF4-FFF2-40B4-BE49-F238E27FC236}">
                <a16:creationId xmlns:a16="http://schemas.microsoft.com/office/drawing/2014/main" id="{759E8C1A-86B4-EEBB-2464-6003B42E7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2195513"/>
            <a:ext cx="42052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16389" name="Connecteur droit avec flèche 5">
            <a:extLst>
              <a:ext uri="{FF2B5EF4-FFF2-40B4-BE49-F238E27FC236}">
                <a16:creationId xmlns:a16="http://schemas.microsoft.com/office/drawing/2014/main" id="{935464C2-C2D9-5EB3-F667-DCC79837CEB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11450" y="2443163"/>
            <a:ext cx="1512888" cy="67945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6">
            <a:extLst>
              <a:ext uri="{FF2B5EF4-FFF2-40B4-BE49-F238E27FC236}">
                <a16:creationId xmlns:a16="http://schemas.microsoft.com/office/drawing/2014/main" id="{D8D8BDDB-48DE-33A4-79F1-0A8F2611A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2839" y="1196976"/>
            <a:ext cx="6886575" cy="1077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fr-FR" sz="2200" b="0" dirty="0">
                <a:latin typeface="+mj-lt"/>
              </a:rPr>
              <a:t>Le contexte</a:t>
            </a:r>
          </a:p>
          <a:p>
            <a:pPr marL="342900" indent="-342900">
              <a:buFontTx/>
              <a:buChar char="-"/>
              <a:defRPr/>
            </a:pPr>
            <a:r>
              <a:rPr lang="fr-FR" sz="1400" b="0" dirty="0">
                <a:latin typeface="+mj-lt"/>
              </a:rPr>
              <a:t>Un nombre important de matériel d’entretien mécanique des prairies,  </a:t>
            </a:r>
          </a:p>
          <a:p>
            <a:pPr marL="342900" indent="-342900">
              <a:buFontTx/>
              <a:buChar char="-"/>
              <a:defRPr/>
            </a:pPr>
            <a:r>
              <a:rPr lang="fr-FR" sz="1400" b="0" dirty="0">
                <a:latin typeface="+mj-lt"/>
              </a:rPr>
              <a:t>Un peu plus d’une centaine de modèles,</a:t>
            </a:r>
            <a:endParaRPr lang="fr-FR" sz="1400" dirty="0">
              <a:latin typeface="+mj-lt"/>
            </a:endParaRPr>
          </a:p>
          <a:p>
            <a:pPr marL="342900" indent="-342900">
              <a:buFontTx/>
              <a:buChar char="-"/>
              <a:defRPr/>
            </a:pPr>
            <a:r>
              <a:rPr lang="fr-FR" sz="1400" b="0" dirty="0">
                <a:latin typeface="+mj-lt"/>
              </a:rPr>
              <a:t>Des outils aux fonctions multiples.</a:t>
            </a:r>
            <a:endParaRPr lang="fr-FR" sz="1400" dirty="0">
              <a:latin typeface="+mj-lt"/>
            </a:endParaRPr>
          </a:p>
        </p:txBody>
      </p:sp>
      <p:sp>
        <p:nvSpPr>
          <p:cNvPr id="16392" name="Rectangle 1">
            <a:extLst>
              <a:ext uri="{FF2B5EF4-FFF2-40B4-BE49-F238E27FC236}">
                <a16:creationId xmlns:a16="http://schemas.microsoft.com/office/drawing/2014/main" id="{B4EFFEC7-412B-1A47-A88C-1A010D5E0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89" y="546100"/>
            <a:ext cx="89503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>
              <a:defRPr/>
            </a:pPr>
            <a:r>
              <a:rPr lang="fr-FR" sz="3200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 Faut-il intervenir mécaniquement ?  </a:t>
            </a:r>
          </a:p>
        </p:txBody>
      </p:sp>
      <p:pic>
        <p:nvPicPr>
          <p:cNvPr id="16393" name="Picture 25" descr="Img_2991">
            <a:extLst>
              <a:ext uri="{FF2B5EF4-FFF2-40B4-BE49-F238E27FC236}">
                <a16:creationId xmlns:a16="http://schemas.microsoft.com/office/drawing/2014/main" id="{4615B7C5-102F-D9B2-0382-BFC20C0F3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76" y="5284789"/>
            <a:ext cx="2060575" cy="123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26" descr="Img_2996">
            <a:extLst>
              <a:ext uri="{FF2B5EF4-FFF2-40B4-BE49-F238E27FC236}">
                <a16:creationId xmlns:a16="http://schemas.microsoft.com/office/drawing/2014/main" id="{0F5FA7BC-0F89-1FBE-5127-B2C73622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1"/>
          <a:stretch>
            <a:fillRect/>
          </a:stretch>
        </p:blipFill>
        <p:spPr bwMode="auto">
          <a:xfrm>
            <a:off x="1703388" y="5638801"/>
            <a:ext cx="711200" cy="885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27" descr="actisol">
            <a:extLst>
              <a:ext uri="{FF2B5EF4-FFF2-40B4-BE49-F238E27FC236}">
                <a16:creationId xmlns:a16="http://schemas.microsoft.com/office/drawing/2014/main" id="{9F1AE246-330B-AF5B-26F0-E0C6AB2B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1" y="5284789"/>
            <a:ext cx="1876425" cy="123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6" name="Rectangle 13">
            <a:extLst>
              <a:ext uri="{FF2B5EF4-FFF2-40B4-BE49-F238E27FC236}">
                <a16:creationId xmlns:a16="http://schemas.microsoft.com/office/drawing/2014/main" id="{D490B29A-B998-55AB-6A6F-7D3B81368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401" y="3879851"/>
            <a:ext cx="20542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400" b="1">
                <a:solidFill>
                  <a:schemeClr val="tx1"/>
                </a:solidFill>
                <a:latin typeface="Arial" panose="020B0604020202020204" pitchFamily="34" charset="0"/>
              </a:rPr>
              <a:t>En surface</a:t>
            </a:r>
          </a:p>
        </p:txBody>
      </p:sp>
      <p:sp>
        <p:nvSpPr>
          <p:cNvPr id="16397" name="Rectangle 14">
            <a:extLst>
              <a:ext uri="{FF2B5EF4-FFF2-40B4-BE49-F238E27FC236}">
                <a16:creationId xmlns:a16="http://schemas.microsoft.com/office/drawing/2014/main" id="{C59ED938-E835-853A-880F-C9947966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588" y="3883026"/>
            <a:ext cx="2520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fr-FR" altLang="fr-FR" sz="2400" b="1">
                <a:solidFill>
                  <a:schemeClr val="tx1"/>
                </a:solidFill>
                <a:latin typeface="Arial" panose="020B0604020202020204" pitchFamily="34" charset="0"/>
              </a:rPr>
              <a:t>En profondeur</a:t>
            </a:r>
          </a:p>
        </p:txBody>
      </p:sp>
      <p:sp>
        <p:nvSpPr>
          <p:cNvPr id="16398" name="Rectangle 15">
            <a:extLst>
              <a:ext uri="{FF2B5EF4-FFF2-40B4-BE49-F238E27FC236}">
                <a16:creationId xmlns:a16="http://schemas.microsoft.com/office/drawing/2014/main" id="{3552BF4B-FF7C-7598-6745-D9CF5F868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776" y="3665538"/>
            <a:ext cx="1449115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600">
                <a:solidFill>
                  <a:srgbClr val="FFFFFF"/>
                </a:solidFill>
                <a:latin typeface="Arial" panose="020B0604020202020204" pitchFamily="34" charset="0"/>
              </a:rPr>
              <a:t>Regarnissage</a:t>
            </a:r>
          </a:p>
        </p:txBody>
      </p:sp>
      <p:sp>
        <p:nvSpPr>
          <p:cNvPr id="16399" name="ZoneTexte 2">
            <a:extLst>
              <a:ext uri="{FF2B5EF4-FFF2-40B4-BE49-F238E27FC236}">
                <a16:creationId xmlns:a16="http://schemas.microsoft.com/office/drawing/2014/main" id="{BB54F522-1153-6ACE-C7B2-910C231A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4" y="2492375"/>
            <a:ext cx="51133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400" b="1">
                <a:solidFill>
                  <a:schemeClr val="tx1"/>
                </a:solidFill>
                <a:latin typeface="Arial" panose="020B0604020202020204" pitchFamily="34" charset="0"/>
              </a:rPr>
              <a:t>Plusieurs niveaux d’interventions sur le couvert prairial</a:t>
            </a:r>
          </a:p>
        </p:txBody>
      </p:sp>
      <p:sp>
        <p:nvSpPr>
          <p:cNvPr id="16400" name="Rectangle 13">
            <a:extLst>
              <a:ext uri="{FF2B5EF4-FFF2-40B4-BE49-F238E27FC236}">
                <a16:creationId xmlns:a16="http://schemas.microsoft.com/office/drawing/2014/main" id="{87393C9F-9D9B-FFCF-C507-BBCFB6B8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4541838"/>
            <a:ext cx="1279525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600">
                <a:solidFill>
                  <a:schemeClr val="tx1"/>
                </a:solidFill>
                <a:latin typeface="Arial" panose="020B0604020202020204" pitchFamily="34" charset="0"/>
              </a:rPr>
              <a:t>Emoussage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600">
                <a:solidFill>
                  <a:schemeClr val="tx1"/>
                </a:solidFill>
                <a:latin typeface="Arial" panose="020B0604020202020204" pitchFamily="34" charset="0"/>
              </a:rPr>
              <a:t>Ebousage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600">
                <a:solidFill>
                  <a:schemeClr val="tx1"/>
                </a:solidFill>
                <a:latin typeface="Arial" panose="020B0604020202020204" pitchFamily="34" charset="0"/>
              </a:rPr>
              <a:t>Etaupinage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600">
                <a:solidFill>
                  <a:schemeClr val="tx1"/>
                </a:solidFill>
                <a:latin typeface="Arial" panose="020B0604020202020204" pitchFamily="34" charset="0"/>
              </a:rPr>
              <a:t>Roulage</a:t>
            </a:r>
          </a:p>
        </p:txBody>
      </p:sp>
      <p:sp>
        <p:nvSpPr>
          <p:cNvPr id="16401" name="Rectangle 13">
            <a:extLst>
              <a:ext uri="{FF2B5EF4-FFF2-40B4-BE49-F238E27FC236}">
                <a16:creationId xmlns:a16="http://schemas.microsoft.com/office/drawing/2014/main" id="{2977DA2B-2B4E-B1CA-8E7E-EE0AB89E7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4572000"/>
            <a:ext cx="13017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600">
                <a:solidFill>
                  <a:schemeClr val="tx1"/>
                </a:solidFill>
                <a:latin typeface="Arial" panose="020B0604020202020204" pitchFamily="34" charset="0"/>
              </a:rPr>
              <a:t>Aération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600">
                <a:solidFill>
                  <a:schemeClr val="tx1"/>
                </a:solidFill>
                <a:latin typeface="Arial" panose="020B0604020202020204" pitchFamily="34" charset="0"/>
              </a:rPr>
              <a:t>Scarification</a:t>
            </a:r>
          </a:p>
        </p:txBody>
      </p:sp>
      <p:sp>
        <p:nvSpPr>
          <p:cNvPr id="16402" name="Rectangle 13">
            <a:extLst>
              <a:ext uri="{FF2B5EF4-FFF2-40B4-BE49-F238E27FC236}">
                <a16:creationId xmlns:a16="http://schemas.microsoft.com/office/drawing/2014/main" id="{8A8DDA9E-E26C-65A2-00C0-3380CD9F9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26" y="3890963"/>
            <a:ext cx="15732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400" b="1">
                <a:solidFill>
                  <a:schemeClr val="tx1"/>
                </a:solidFill>
                <a:latin typeface="Arial" panose="020B0604020202020204" pitchFamily="34" charset="0"/>
              </a:rPr>
              <a:t>Sursemis</a:t>
            </a:r>
          </a:p>
        </p:txBody>
      </p:sp>
      <p:pic>
        <p:nvPicPr>
          <p:cNvPr id="16403" name="Picture 4" descr="docu0003">
            <a:extLst>
              <a:ext uri="{FF2B5EF4-FFF2-40B4-BE49-F238E27FC236}">
                <a16:creationId xmlns:a16="http://schemas.microsoft.com/office/drawing/2014/main" id="{2A80B623-BFDA-6C6B-783B-2C25D098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5643564"/>
            <a:ext cx="1296988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4" name="Picture 19" descr="photos boulonnais 085">
            <a:extLst>
              <a:ext uri="{FF2B5EF4-FFF2-40B4-BE49-F238E27FC236}">
                <a16:creationId xmlns:a16="http://schemas.microsoft.com/office/drawing/2014/main" id="{4DAE19C6-D5D0-0A8C-233E-CFB4D2E6A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4" b="18471"/>
          <a:stretch>
            <a:fillRect/>
          </a:stretch>
        </p:blipFill>
        <p:spPr bwMode="auto">
          <a:xfrm>
            <a:off x="3900488" y="5635626"/>
            <a:ext cx="133191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Picture 4" descr="desherbage méca">
            <a:extLst>
              <a:ext uri="{FF2B5EF4-FFF2-40B4-BE49-F238E27FC236}">
                <a16:creationId xmlns:a16="http://schemas.microsoft.com/office/drawing/2014/main" id="{9C5CE9BB-F615-241C-C40E-F58C8E19C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5589589"/>
            <a:ext cx="931862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06" name="Rectangle 5">
            <a:extLst>
              <a:ext uri="{FF2B5EF4-FFF2-40B4-BE49-F238E27FC236}">
                <a16:creationId xmlns:a16="http://schemas.microsoft.com/office/drawing/2014/main" id="{995F078F-377E-6839-93E6-86A4825E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6" y="3675063"/>
            <a:ext cx="1584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407" name="Flèche vers le bas 4">
            <a:extLst>
              <a:ext uri="{FF2B5EF4-FFF2-40B4-BE49-F238E27FC236}">
                <a16:creationId xmlns:a16="http://schemas.microsoft.com/office/drawing/2014/main" id="{F304B748-D7D9-3436-BE1A-5852DD715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926" y="4411663"/>
            <a:ext cx="504825" cy="490776"/>
          </a:xfrm>
          <a:prstGeom prst="downArrow">
            <a:avLst>
              <a:gd name="adj1" fmla="val 50000"/>
              <a:gd name="adj2" fmla="val 49889"/>
            </a:avLst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408" name="Flèche vers le bas 4">
            <a:extLst>
              <a:ext uri="{FF2B5EF4-FFF2-40B4-BE49-F238E27FC236}">
                <a16:creationId xmlns:a16="http://schemas.microsoft.com/office/drawing/2014/main" id="{44DCC13E-0C17-8E6D-5A9F-23FC0665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651" y="4387850"/>
            <a:ext cx="504825" cy="490776"/>
          </a:xfrm>
          <a:prstGeom prst="downArrow">
            <a:avLst>
              <a:gd name="adj1" fmla="val 50000"/>
              <a:gd name="adj2" fmla="val 49986"/>
            </a:avLst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409" name="Flèche vers le bas 4">
            <a:extLst>
              <a:ext uri="{FF2B5EF4-FFF2-40B4-BE49-F238E27FC236}">
                <a16:creationId xmlns:a16="http://schemas.microsoft.com/office/drawing/2014/main" id="{1874C4A2-13E1-09E7-5ED2-1BEE88212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426" y="4344988"/>
            <a:ext cx="504825" cy="490776"/>
          </a:xfrm>
          <a:prstGeom prst="downArrow">
            <a:avLst>
              <a:gd name="adj1" fmla="val 50000"/>
              <a:gd name="adj2" fmla="val 49986"/>
            </a:avLst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BBB97-EBCB-B157-CEC5-B1813DA4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Cycle sol/plante/animal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2A7BFB-F8E0-0A74-BB6A-056D6BF7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600C-7654-4216-88CC-C8585DF21D95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52DCF22-5339-103E-A834-E7207883F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3564167-2DD1-775E-895F-68980493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89" y="1229125"/>
            <a:ext cx="7056784" cy="544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5128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D1D79A23-2C25-DCB3-DC58-2B73B0751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1700214"/>
            <a:ext cx="5770563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fr-FR" altLang="fr-FR" sz="2000" b="1">
                <a:solidFill>
                  <a:srgbClr val="339966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Éliminer les taupinières </a:t>
            </a:r>
            <a:r>
              <a:rPr lang="fr-FR" altLang="fr-FR" sz="2000">
                <a:solidFill>
                  <a:srgbClr val="339966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(contamination silo)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fr-FR" altLang="fr-FR" sz="2000" b="1">
                <a:solidFill>
                  <a:srgbClr val="339966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Étaler les bouses </a:t>
            </a:r>
            <a:r>
              <a:rPr lang="fr-FR" altLang="fr-FR" sz="2000">
                <a:solidFill>
                  <a:srgbClr val="339966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(limiter refus)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fr-FR" altLang="fr-FR" sz="2000">
              <a:solidFill>
                <a:srgbClr val="339966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fr-FR" altLang="fr-FR" sz="2000">
              <a:solidFill>
                <a:srgbClr val="339966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fr-FR" altLang="fr-FR" sz="2000" b="1">
                <a:solidFill>
                  <a:srgbClr val="339966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Limiter l’asphyxie par les débris organiques </a:t>
            </a:r>
            <a:r>
              <a:rPr lang="fr-FR" altLang="fr-FR" sz="2000">
                <a:solidFill>
                  <a:srgbClr val="339966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(mousses, feuilles mortes)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fr-FR" altLang="fr-FR" sz="2000">
              <a:solidFill>
                <a:srgbClr val="339966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fr-FR" altLang="fr-FR" sz="2000">
              <a:solidFill>
                <a:srgbClr val="339966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fr-FR" altLang="fr-FR" sz="2000">
              <a:solidFill>
                <a:srgbClr val="339966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fr-FR" altLang="fr-FR" sz="2000" b="1">
                <a:solidFill>
                  <a:srgbClr val="339966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Effacer les pas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fr-FR" altLang="fr-FR" sz="2000" b="1">
                <a:solidFill>
                  <a:srgbClr val="339966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Aérer et stimuler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fr-FR" altLang="fr-FR" sz="2000" b="1">
              <a:solidFill>
                <a:srgbClr val="339966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C233F56F-F317-8CD0-03DF-7347A3F14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1700213"/>
            <a:ext cx="230505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>
                <a:solidFill>
                  <a:schemeClr val="tx1"/>
                </a:solidFill>
                <a:cs typeface="Arial" panose="020B0604020202020204" pitchFamily="34" charset="0"/>
              </a:rPr>
              <a:t>Lames, raclettes, socs plats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>
                <a:solidFill>
                  <a:schemeClr val="tx1"/>
                </a:solidFill>
                <a:cs typeface="Arial" panose="020B0604020202020204" pitchFamily="34" charset="0"/>
              </a:rPr>
              <a:t>+ pluie !</a:t>
            </a:r>
          </a:p>
        </p:txBody>
      </p:sp>
      <p:sp>
        <p:nvSpPr>
          <p:cNvPr id="12293" name="AutoShape 5">
            <a:extLst>
              <a:ext uri="{FF2B5EF4-FFF2-40B4-BE49-F238E27FC236}">
                <a16:creationId xmlns:a16="http://schemas.microsoft.com/office/drawing/2014/main" id="{A02EAFBC-EF83-3ECA-4056-2039260070F9}"/>
              </a:ext>
            </a:extLst>
          </p:cNvPr>
          <p:cNvSpPr>
            <a:spLocks/>
          </p:cNvSpPr>
          <p:nvPr/>
        </p:nvSpPr>
        <p:spPr bwMode="auto">
          <a:xfrm>
            <a:off x="7535863" y="1628775"/>
            <a:ext cx="431800" cy="1079500"/>
          </a:xfrm>
          <a:prstGeom prst="rightBrace">
            <a:avLst>
              <a:gd name="adj1" fmla="val 20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294" name="AutoShape 6">
            <a:extLst>
              <a:ext uri="{FF2B5EF4-FFF2-40B4-BE49-F238E27FC236}">
                <a16:creationId xmlns:a16="http://schemas.microsoft.com/office/drawing/2014/main" id="{134DD4E5-0FB8-FB38-C2E2-D9FF3BD03C5A}"/>
              </a:ext>
            </a:extLst>
          </p:cNvPr>
          <p:cNvSpPr>
            <a:spLocks/>
          </p:cNvSpPr>
          <p:nvPr/>
        </p:nvSpPr>
        <p:spPr bwMode="auto">
          <a:xfrm>
            <a:off x="7537451" y="3213101"/>
            <a:ext cx="360363" cy="1008063"/>
          </a:xfrm>
          <a:prstGeom prst="rightBrace">
            <a:avLst>
              <a:gd name="adj1" fmla="val 233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05B2E48F-712D-6290-568A-CA2CC38C1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3357563"/>
            <a:ext cx="1943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>
                <a:solidFill>
                  <a:schemeClr val="tx1"/>
                </a:solidFill>
                <a:cs typeface="Arial" panose="020B0604020202020204" pitchFamily="34" charset="0"/>
              </a:rPr>
              <a:t>Dents en grand nombre</a:t>
            </a:r>
          </a:p>
        </p:txBody>
      </p:sp>
      <p:sp>
        <p:nvSpPr>
          <p:cNvPr id="12296" name="AutoShape 8">
            <a:extLst>
              <a:ext uri="{FF2B5EF4-FFF2-40B4-BE49-F238E27FC236}">
                <a16:creationId xmlns:a16="http://schemas.microsoft.com/office/drawing/2014/main" id="{409F90BA-B1A4-272A-5D21-8F7CEA61D89E}"/>
              </a:ext>
            </a:extLst>
          </p:cNvPr>
          <p:cNvSpPr>
            <a:spLocks/>
          </p:cNvSpPr>
          <p:nvPr/>
        </p:nvSpPr>
        <p:spPr bwMode="auto">
          <a:xfrm>
            <a:off x="7535863" y="4708526"/>
            <a:ext cx="360362" cy="1008063"/>
          </a:xfrm>
          <a:prstGeom prst="rightBrace">
            <a:avLst>
              <a:gd name="adj1" fmla="val 233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fr-F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C86EA18A-186F-090E-6B3C-FC9C8E709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6" y="4346576"/>
            <a:ext cx="1871663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>
                <a:solidFill>
                  <a:schemeClr val="tx1"/>
                </a:solidFill>
                <a:cs typeface="Arial" panose="020B0604020202020204" pitchFamily="34" charset="0"/>
              </a:rPr>
              <a:t>Plus délicat : dents qui pénètrent sans tout arracher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fr-FR" altLang="fr-FR">
                <a:solidFill>
                  <a:schemeClr val="tx1"/>
                </a:solidFill>
                <a:cs typeface="Arial" panose="020B0604020202020204" pitchFamily="34" charset="0"/>
              </a:rPr>
              <a:t>Ou </a:t>
            </a:r>
            <a:r>
              <a:rPr lang="fr-FR" altLang="fr-FR" b="1">
                <a:solidFill>
                  <a:schemeClr val="tx1"/>
                </a:solidFill>
                <a:cs typeface="Arial" panose="020B0604020202020204" pitchFamily="34" charset="0"/>
              </a:rPr>
              <a:t>roulage</a:t>
            </a:r>
            <a:r>
              <a:rPr lang="fr-FR" altLang="fr-FR">
                <a:solidFill>
                  <a:schemeClr val="tx1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417" name="Rectangle 11">
            <a:extLst>
              <a:ext uri="{FF2B5EF4-FFF2-40B4-BE49-F238E27FC236}">
                <a16:creationId xmlns:a16="http://schemas.microsoft.com/office/drawing/2014/main" id="{D4D7CBD0-81F9-77C4-C5E1-726EF804B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1" y="125413"/>
            <a:ext cx="78851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>
              <a:defRPr/>
            </a:pPr>
            <a:r>
              <a:rPr lang="fr-FR" sz="320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Entretien mécanique des prairies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  <p:bldP spid="12293" grpId="0" animBg="1"/>
      <p:bldP spid="12294" grpId="0" animBg="1"/>
      <p:bldP spid="12295" grpId="0"/>
      <p:bldP spid="12296" grpId="0" animBg="1"/>
      <p:bldP spid="1229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F341F1-B46A-7755-CDD4-D4454DC6A128}"/>
              </a:ext>
            </a:extLst>
          </p:cNvPr>
          <p:cNvSpPr/>
          <p:nvPr/>
        </p:nvSpPr>
        <p:spPr>
          <a:xfrm>
            <a:off x="2640013" y="4508501"/>
            <a:ext cx="7777162" cy="2016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435" name="ZoneTexte 3">
            <a:extLst>
              <a:ext uri="{FF2B5EF4-FFF2-40B4-BE49-F238E27FC236}">
                <a16:creationId xmlns:a16="http://schemas.microsoft.com/office/drawing/2014/main" id="{4B4BA535-206F-80C9-559E-85AEBF004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1" y="47626"/>
            <a:ext cx="7885113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3200">
                <a:solidFill>
                  <a:srgbClr val="006600"/>
                </a:solidFill>
              </a:rPr>
              <a:t>Les interventions de surface</a:t>
            </a:r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511F1AEA-0874-00F9-4924-D5EC95D6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125538"/>
            <a:ext cx="7778750" cy="537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Image 7">
            <a:extLst>
              <a:ext uri="{FF2B5EF4-FFF2-40B4-BE49-F238E27FC236}">
                <a16:creationId xmlns:a16="http://schemas.microsoft.com/office/drawing/2014/main" id="{8678F900-EE51-8A34-9C79-911BF7587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6" y="2357439"/>
            <a:ext cx="936625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Image 10">
            <a:extLst>
              <a:ext uri="{FF2B5EF4-FFF2-40B4-BE49-F238E27FC236}">
                <a16:creationId xmlns:a16="http://schemas.microsoft.com/office/drawing/2014/main" id="{638FA4D2-1F1D-4C48-5D45-17F5C02C1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963" y="5268913"/>
            <a:ext cx="1022350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6C256-24EA-5763-6DA1-1B39A377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3" y="115888"/>
            <a:ext cx="10707329" cy="1143000"/>
          </a:xfrm>
        </p:spPr>
        <p:txBody>
          <a:bodyPr/>
          <a:lstStyle/>
          <a:p>
            <a:pPr>
              <a:defRPr/>
            </a:pPr>
            <a:r>
              <a:rPr lang="fr-FR" dirty="0"/>
              <a:t>Intérêt du broyage sur des prairies permanentes</a:t>
            </a:r>
          </a:p>
        </p:txBody>
      </p:sp>
      <p:sp>
        <p:nvSpPr>
          <p:cNvPr id="19459" name="Espace réservé du contenu 2">
            <a:extLst>
              <a:ext uri="{FF2B5EF4-FFF2-40B4-BE49-F238E27FC236}">
                <a16:creationId xmlns:a16="http://schemas.microsoft.com/office/drawing/2014/main" id="{B74DD9DB-AC92-5CA8-7075-E8F6760D2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459289"/>
            <a:ext cx="8229600" cy="1666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altLang="fr-FR">
                <a:solidFill>
                  <a:schemeClr val="tx1"/>
                </a:solidFill>
              </a:rPr>
              <a:t>D’après ces travaux allemands, un broyage après le 2° et le 4° pâturage améliore la production de la prairie, mais il n’est pas efficace de broyer après chaque pâturage.</a:t>
            </a:r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B01AEA2B-0A31-5E4B-1DAD-5132BA35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9" y="1268414"/>
            <a:ext cx="83915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AF710-EFB2-955F-C959-EF762E58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9" y="125413"/>
            <a:ext cx="10835148" cy="1143000"/>
          </a:xfrm>
        </p:spPr>
        <p:txBody>
          <a:bodyPr/>
          <a:lstStyle/>
          <a:p>
            <a:pPr>
              <a:defRPr/>
            </a:pPr>
            <a:r>
              <a:rPr lang="fr-FR" dirty="0"/>
              <a:t>Intérêt du broyage sur des prairies permanentes</a:t>
            </a:r>
          </a:p>
        </p:txBody>
      </p:sp>
      <p:sp>
        <p:nvSpPr>
          <p:cNvPr id="20483" name="Espace réservé du contenu 2">
            <a:extLst>
              <a:ext uri="{FF2B5EF4-FFF2-40B4-BE49-F238E27FC236}">
                <a16:creationId xmlns:a16="http://schemas.microsoft.com/office/drawing/2014/main" id="{E5973C10-9CEC-6412-4A24-D7BCE5254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8048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altLang="fr-FR"/>
              <a:t>Le broyage : un moyen de contenir le dactyle dans une prairie permanente</a:t>
            </a: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BAE80094-B65F-0C42-5348-57AA1C98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405064"/>
            <a:ext cx="84582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54BF0E6-9AD2-6C84-EBEF-910824F625C7}"/>
              </a:ext>
            </a:extLst>
          </p:cNvPr>
          <p:cNvSpPr txBox="1"/>
          <p:nvPr/>
        </p:nvSpPr>
        <p:spPr>
          <a:xfrm>
            <a:off x="2063750" y="4581525"/>
            <a:ext cx="826135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rgbClr val="00B050"/>
                </a:solidFill>
                <a:latin typeface="+mj-lt"/>
              </a:rPr>
              <a:t>La fauche des refus systématique est souvent le résultat d’une mauvaise gestion du pâturage.</a:t>
            </a:r>
          </a:p>
          <a:p>
            <a:pPr>
              <a:defRPr/>
            </a:pPr>
            <a:endParaRPr lang="fr-FR" sz="1600" b="1" dirty="0">
              <a:solidFill>
                <a:srgbClr val="00B050"/>
              </a:solidFill>
              <a:latin typeface="+mj-lt"/>
            </a:endParaRPr>
          </a:p>
          <a:p>
            <a:pPr>
              <a:defRPr/>
            </a:pPr>
            <a:r>
              <a:rPr lang="fr-FR" sz="1600" dirty="0">
                <a:latin typeface="+mj-lt"/>
              </a:rPr>
              <a:t>Broyer une quantité importante de refus </a:t>
            </a:r>
          </a:p>
          <a:p>
            <a:pPr>
              <a:defRPr/>
            </a:pPr>
            <a:r>
              <a:rPr lang="fr-FR" sz="1600" dirty="0">
                <a:latin typeface="+mj-lt"/>
              </a:rPr>
              <a:t>	=&gt; masse importante de fourrage en décomposition </a:t>
            </a:r>
          </a:p>
          <a:p>
            <a:pPr>
              <a:defRPr/>
            </a:pPr>
            <a:r>
              <a:rPr lang="fr-FR" sz="1600" dirty="0">
                <a:latin typeface="+mj-lt"/>
              </a:rPr>
              <a:t>		=&gt; risque de rebuter les animaux au prochain pâturage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7A348-DC8A-A9E8-9B44-3B467C98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Le hersage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61C8A7-00A8-F71C-F1E9-17FD6B7E7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400" y="1268413"/>
            <a:ext cx="8229600" cy="48244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r>
              <a:rPr lang="fr-FR" sz="2000" b="1" dirty="0"/>
              <a:t>Pourquoi herser ?</a:t>
            </a: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Sur les prairies permanentes</a:t>
            </a: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Arracher des graminées de valeur fourragère moyenne telles que des agrostis, et des plantes indésirables (mousses, mouron…)</a:t>
            </a: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Émietter les fumiers épandus à l’automne / hiver</a:t>
            </a: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Relancer l’activité microbienne et la minéralisation de la matière organique</a:t>
            </a: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Favoriser le tallage des graminées</a:t>
            </a:r>
          </a:p>
          <a:p>
            <a:pPr marL="0" indent="0">
              <a:buNone/>
              <a:defRPr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fr-FR" sz="2000" b="1" dirty="0"/>
              <a:t>Comment herser ?</a:t>
            </a: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En sortie d’hiver (février / mars)</a:t>
            </a: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2 passages croisés</a:t>
            </a: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Si herse étrille : réglage agressif</a:t>
            </a:r>
          </a:p>
          <a:p>
            <a:pPr>
              <a:defRPr/>
            </a:pPr>
            <a:r>
              <a:rPr lang="fr-FR" dirty="0">
                <a:solidFill>
                  <a:schemeClr val="tx1"/>
                </a:solidFill>
              </a:rPr>
              <a:t>Dents de gros diamètre : Ø 8 mm</a:t>
            </a:r>
          </a:p>
        </p:txBody>
      </p:sp>
      <p:pic>
        <p:nvPicPr>
          <p:cNvPr id="21508" name="Image 3">
            <a:extLst>
              <a:ext uri="{FF2B5EF4-FFF2-40B4-BE49-F238E27FC236}">
                <a16:creationId xmlns:a16="http://schemas.microsoft.com/office/drawing/2014/main" id="{88A0FDF1-48A9-010A-5055-2235FACA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6" b="24167"/>
          <a:stretch>
            <a:fillRect/>
          </a:stretch>
        </p:blipFill>
        <p:spPr bwMode="auto">
          <a:xfrm>
            <a:off x="6743701" y="3516314"/>
            <a:ext cx="38893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93166-A49C-677C-53F0-278071B9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Le roulage des prairies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8BF2DA-6C31-CBA3-FCD8-51D8811FA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fr-FR" sz="2000" b="1" dirty="0"/>
              <a:t>Pourquoi rouler ?</a:t>
            </a:r>
          </a:p>
          <a:p>
            <a:pPr marL="0" indent="0">
              <a:buNone/>
              <a:defRPr/>
            </a:pPr>
            <a:endParaRPr lang="fr-FR" dirty="0">
              <a:solidFill>
                <a:schemeClr val="tx1"/>
              </a:solidFill>
            </a:endParaRPr>
          </a:p>
          <a:p>
            <a:pPr>
              <a:buFontTx/>
              <a:buChar char="-"/>
              <a:defRPr/>
            </a:pPr>
            <a:r>
              <a:rPr lang="fr-FR" dirty="0">
                <a:solidFill>
                  <a:schemeClr val="tx1"/>
                </a:solidFill>
              </a:rPr>
              <a:t>Niveler la prairie pour réduire les risques d’usure prématurée du matériel de récolte</a:t>
            </a:r>
          </a:p>
          <a:p>
            <a:pPr>
              <a:buFontTx/>
              <a:buChar char="-"/>
              <a:defRPr/>
            </a:pPr>
            <a:r>
              <a:rPr lang="fr-FR" dirty="0">
                <a:solidFill>
                  <a:schemeClr val="tx1"/>
                </a:solidFill>
              </a:rPr>
              <a:t>Rasseoir les terrains soulevés par l’action du gel, pour que l’eau puisse remonter par capillarité dans la couche superficielle</a:t>
            </a:r>
          </a:p>
          <a:p>
            <a:pPr>
              <a:buFontTx/>
              <a:buChar char="-"/>
              <a:defRPr/>
            </a:pPr>
            <a:r>
              <a:rPr lang="fr-FR" dirty="0">
                <a:solidFill>
                  <a:schemeClr val="tx1"/>
                </a:solidFill>
              </a:rPr>
              <a:t>Favoriser le tallage des graminées</a:t>
            </a:r>
          </a:p>
          <a:p>
            <a:pPr>
              <a:buFontTx/>
              <a:buChar char="-"/>
              <a:defRPr/>
            </a:pPr>
            <a:r>
              <a:rPr lang="fr-FR" dirty="0">
                <a:solidFill>
                  <a:schemeClr val="tx1"/>
                </a:solidFill>
              </a:rPr>
              <a:t>Lutter contre certaines adventives (berce…)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EAE02-498D-CDAE-958C-A780B6B8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Le roulage des prairies</a:t>
            </a:r>
          </a:p>
        </p:txBody>
      </p:sp>
      <p:sp>
        <p:nvSpPr>
          <p:cNvPr id="23555" name="Espace réservé du contenu 2">
            <a:extLst>
              <a:ext uri="{FF2B5EF4-FFF2-40B4-BE49-F238E27FC236}">
                <a16:creationId xmlns:a16="http://schemas.microsoft.com/office/drawing/2014/main" id="{521FB1BE-8D44-86BC-EA03-6CD20895B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268413"/>
            <a:ext cx="8229600" cy="4525962"/>
          </a:xfrm>
        </p:spPr>
        <p:txBody>
          <a:bodyPr/>
          <a:lstStyle/>
          <a:p>
            <a:r>
              <a:rPr lang="fr-FR" altLang="fr-FR" sz="1600"/>
              <a:t>Intéressant principalement sur prairies de fauche</a:t>
            </a:r>
          </a:p>
          <a:p>
            <a:r>
              <a:rPr lang="fr-FR" altLang="fr-FR" sz="1600"/>
              <a:t>A faire tôt (février – mars) sous peine de blesser les plantes</a:t>
            </a:r>
          </a:p>
          <a:p>
            <a:r>
              <a:rPr lang="fr-FR" altLang="fr-FR" sz="1600"/>
              <a:t>Pas besoin d’un rouleau très lourd</a:t>
            </a:r>
          </a:p>
          <a:p>
            <a:r>
              <a:rPr lang="fr-FR" altLang="fr-FR" sz="1600"/>
              <a:t>Réalisé dans de bonnes conditions : sol ressuyé, pas de gel</a:t>
            </a:r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71BE4A7F-8DA6-D725-A6F0-7EB1E631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6" y="2420938"/>
            <a:ext cx="6856413" cy="364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C974DA5F-0A8A-7088-591A-46377F98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4724400"/>
            <a:ext cx="3362325" cy="199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9BFDF-BF7D-D5BC-1E34-7F9872E7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15888"/>
            <a:ext cx="9758516" cy="1143000"/>
          </a:xfrm>
        </p:spPr>
        <p:txBody>
          <a:bodyPr/>
          <a:lstStyle/>
          <a:p>
            <a:pPr>
              <a:defRPr/>
            </a:pPr>
            <a:r>
              <a:rPr lang="fr-FR" dirty="0"/>
              <a:t>Les interventions en profondeur</a:t>
            </a:r>
          </a:p>
        </p:txBody>
      </p:sp>
      <p:pic>
        <p:nvPicPr>
          <p:cNvPr id="6" name="Picture 3" descr="DSCN1573">
            <a:extLst>
              <a:ext uri="{FF2B5EF4-FFF2-40B4-BE49-F238E27FC236}">
                <a16:creationId xmlns:a16="http://schemas.microsoft.com/office/drawing/2014/main" id="{19CE56A1-61DA-4D53-CC9E-E88B3B2B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1700214"/>
            <a:ext cx="2570163" cy="19272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SCN1572">
            <a:extLst>
              <a:ext uri="{FF2B5EF4-FFF2-40B4-BE49-F238E27FC236}">
                <a16:creationId xmlns:a16="http://schemas.microsoft.com/office/drawing/2014/main" id="{60824D27-2085-B26C-A3CC-A044B8EB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789363"/>
            <a:ext cx="25923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2">
            <a:extLst>
              <a:ext uri="{FF2B5EF4-FFF2-40B4-BE49-F238E27FC236}">
                <a16:creationId xmlns:a16="http://schemas.microsoft.com/office/drawing/2014/main" id="{E57C420E-E314-FFA3-8847-BA4F4E63241B}"/>
              </a:ext>
            </a:extLst>
          </p:cNvPr>
          <p:cNvGrpSpPr>
            <a:grpSpLocks/>
          </p:cNvGrpSpPr>
          <p:nvPr/>
        </p:nvGrpSpPr>
        <p:grpSpPr bwMode="auto">
          <a:xfrm>
            <a:off x="1774825" y="1052513"/>
            <a:ext cx="5487988" cy="4691062"/>
            <a:chOff x="339725" y="1195388"/>
            <a:chExt cx="5487988" cy="46910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E7236A-B2B0-2682-D58F-FBD9EB4461EB}"/>
                </a:ext>
              </a:extLst>
            </p:cNvPr>
            <p:cNvSpPr/>
            <p:nvPr/>
          </p:nvSpPr>
          <p:spPr bwMode="auto">
            <a:xfrm>
              <a:off x="409575" y="2187575"/>
              <a:ext cx="3582988" cy="369332"/>
            </a:xfrm>
            <a:prstGeom prst="rect">
              <a:avLst/>
            </a:prstGeom>
            <a:solidFill>
              <a:srgbClr val="FFFFC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fr-FR">
                <a:solidFill>
                  <a:schemeClr val="accent3"/>
                </a:solidFill>
              </a:endParaRPr>
            </a:p>
          </p:txBody>
        </p:sp>
        <p:sp>
          <p:nvSpPr>
            <p:cNvPr id="10" name="Rectangle 38">
              <a:extLst>
                <a:ext uri="{FF2B5EF4-FFF2-40B4-BE49-F238E27FC236}">
                  <a16:creationId xmlns:a16="http://schemas.microsoft.com/office/drawing/2014/main" id="{E43E56C4-8B3D-44FB-2FC8-9F468778C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775" y="3862388"/>
              <a:ext cx="1646238" cy="369332"/>
            </a:xfrm>
            <a:prstGeom prst="rect">
              <a:avLst/>
            </a:prstGeom>
            <a:solidFill>
              <a:srgbClr val="FFFFCC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39">
              <a:extLst>
                <a:ext uri="{FF2B5EF4-FFF2-40B4-BE49-F238E27FC236}">
                  <a16:creationId xmlns:a16="http://schemas.microsoft.com/office/drawing/2014/main" id="{8C35F7EE-66AB-843D-AAB0-58DD505A6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38" y="3878263"/>
              <a:ext cx="1984375" cy="369332"/>
            </a:xfrm>
            <a:prstGeom prst="rect">
              <a:avLst/>
            </a:prstGeom>
            <a:solidFill>
              <a:srgbClr val="FFFFCC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40">
              <a:extLst>
                <a:ext uri="{FF2B5EF4-FFF2-40B4-BE49-F238E27FC236}">
                  <a16:creationId xmlns:a16="http://schemas.microsoft.com/office/drawing/2014/main" id="{03991F1A-C21C-CE4D-377A-088ED689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3" y="4723780"/>
              <a:ext cx="1587500" cy="369332"/>
            </a:xfrm>
            <a:prstGeom prst="rect">
              <a:avLst/>
            </a:prstGeom>
            <a:solidFill>
              <a:srgbClr val="FFFFCC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52D04119-70E6-2C3E-B74A-4C6E471D8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288" y="4720518"/>
              <a:ext cx="1990725" cy="369332"/>
            </a:xfrm>
            <a:prstGeom prst="rect">
              <a:avLst/>
            </a:prstGeom>
            <a:solidFill>
              <a:srgbClr val="FFFFCC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4A1D001A-F9E4-9F1B-BE99-5CF8DFBE8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75" y="3933825"/>
              <a:ext cx="809625" cy="369332"/>
            </a:xfrm>
            <a:prstGeom prst="rect">
              <a:avLst/>
            </a:prstGeom>
            <a:solidFill>
              <a:srgbClr val="FFFFCC">
                <a:alpha val="50195"/>
              </a:srgbClr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D07200C8-934A-4C1E-4E59-E4623602E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7900" y="2062163"/>
              <a:ext cx="184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 sz="2000" b="1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9A9B2895-67A3-0234-31C3-A2FA1FAB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8" y="5184775"/>
              <a:ext cx="26035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 sz="2000">
                <a:solidFill>
                  <a:schemeClr val="tx1"/>
                </a:solidFill>
                <a:latin typeface="Comic Sans MS" panose="030F0702030302020204" pitchFamily="66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2000">
                  <a:solidFill>
                    <a:schemeClr val="tx1"/>
                  </a:solidFill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93678B85-538E-FD61-AD8B-A94A262E6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50" y="4168775"/>
              <a:ext cx="23756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 sz="1400">
                <a:solidFill>
                  <a:schemeClr val="tx1"/>
                </a:solidFill>
                <a:latin typeface="Comic Sans MS" panose="030F0702030302020204" pitchFamily="66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400">
                  <a:solidFill>
                    <a:schemeClr val="tx1"/>
                  </a:solidFill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18" name="Text Box 8">
              <a:extLst>
                <a:ext uri="{FF2B5EF4-FFF2-40B4-BE49-F238E27FC236}">
                  <a16:creationId xmlns:a16="http://schemas.microsoft.com/office/drawing/2014/main" id="{30208477-A1F3-6B80-5223-2A8FA6402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3075" y="2805113"/>
              <a:ext cx="184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 sz="14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5ADDAD35-E9AB-C213-58B0-ABA26161F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563" y="4795788"/>
              <a:ext cx="1587500" cy="43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1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lang="fr-FR" altLang="fr-FR" sz="1100" b="1">
                  <a:solidFill>
                    <a:schemeClr val="tx1"/>
                  </a:solidFill>
                  <a:latin typeface="Arial" panose="020B0604020202020204" pitchFamily="34" charset="0"/>
                </a:rPr>
                <a:t>Effet négatif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100" b="1">
                  <a:solidFill>
                    <a:schemeClr val="tx1"/>
                  </a:solidFill>
                  <a:latin typeface="Arial" panose="020B0604020202020204" pitchFamily="34" charset="0"/>
                </a:rPr>
                <a:t>sur la minéralisation </a:t>
              </a:r>
            </a:p>
          </p:txBody>
        </p:sp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id="{50666BC4-4A76-5BCA-35E7-E56E3061C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387" y="5578475"/>
              <a:ext cx="3097212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400" b="1">
                  <a:solidFill>
                    <a:srgbClr val="FFFF00"/>
                  </a:solidFill>
                  <a:latin typeface="Arial" panose="020B0604020202020204" pitchFamily="34" charset="0"/>
                </a:rPr>
                <a:t> </a:t>
              </a:r>
              <a:r>
                <a:rPr lang="fr-FR" altLang="fr-FR" sz="1400" b="1">
                  <a:solidFill>
                    <a:schemeClr val="tx1"/>
                  </a:solidFill>
                  <a:latin typeface="Arial" panose="020B0604020202020204" pitchFamily="34" charset="0"/>
                </a:rPr>
                <a:t>DIMINUTION DU RENDEMENT</a:t>
              </a:r>
            </a:p>
          </p:txBody>
        </p:sp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7470B8F9-E53F-0F83-4551-383EE9446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088" y="4723507"/>
              <a:ext cx="1990725" cy="430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100" b="1">
                  <a:solidFill>
                    <a:schemeClr val="tx1"/>
                  </a:solidFill>
                  <a:latin typeface="Arial" panose="020B0604020202020204" pitchFamily="34" charset="0"/>
                </a:rPr>
                <a:t>Moins de libération d’azote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100" b="1">
                  <a:solidFill>
                    <a:schemeClr val="tx1"/>
                  </a:solidFill>
                  <a:latin typeface="Arial" panose="020B0604020202020204" pitchFamily="34" charset="0"/>
                </a:rPr>
                <a:t>Accumulation du carbone</a:t>
              </a:r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C2D6874B-BAAA-C8E6-F479-54D62D548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9688" y="4144963"/>
              <a:ext cx="382587" cy="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332E3E05-B59F-7F18-45EF-E7321F831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9475" y="4217988"/>
              <a:ext cx="382588" cy="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68C85CAE-B562-E29B-5BE0-B17F9FE19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7900" y="4508500"/>
              <a:ext cx="0" cy="3063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BECDF34F-EC23-51AD-B195-D20786475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1499" y="4964286"/>
              <a:ext cx="382588" cy="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9F620259-5047-61B4-1D50-CE871C7CF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975" y="5227637"/>
              <a:ext cx="0" cy="307975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" name="Text Box 20">
              <a:extLst>
                <a:ext uri="{FF2B5EF4-FFF2-40B4-BE49-F238E27FC236}">
                  <a16:creationId xmlns:a16="http://schemas.microsoft.com/office/drawing/2014/main" id="{701FD8F5-F931-9EEB-7971-A6FCE1B1E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725" y="1195388"/>
              <a:ext cx="4784725" cy="10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2000" b="1">
                  <a:solidFill>
                    <a:schemeClr val="accent2"/>
                  </a:solidFill>
                  <a:latin typeface="Arial" panose="020B0604020202020204" pitchFamily="34" charset="0"/>
                </a:rPr>
                <a:t>Le constat : Des prairies moins productives avec un  « mât » racinaire important</a:t>
              </a:r>
              <a:endParaRPr lang="fr-FR" altLang="fr-FR" sz="20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Text Box 21">
              <a:extLst>
                <a:ext uri="{FF2B5EF4-FFF2-40B4-BE49-F238E27FC236}">
                  <a16:creationId xmlns:a16="http://schemas.microsoft.com/office/drawing/2014/main" id="{532A1E83-2A5F-0C8C-ECE2-E164F134B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88" y="3933825"/>
              <a:ext cx="82550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400" b="1">
                  <a:solidFill>
                    <a:schemeClr val="tx1"/>
                  </a:solidFill>
                  <a:latin typeface="Times New Roman" panose="02020603050405020304" pitchFamily="18" charset="0"/>
                  <a:sym typeface="Monotype Sorts" pitchFamily="2" charset="2"/>
                </a:rPr>
                <a:t> </a:t>
              </a:r>
              <a:r>
                <a:rPr lang="fr-FR" altLang="fr-FR" sz="1100" b="1">
                  <a:solidFill>
                    <a:schemeClr val="tx1"/>
                  </a:solidFill>
                  <a:latin typeface="Arial" panose="020B0604020202020204" pitchFamily="34" charset="0"/>
                </a:rPr>
                <a:t>Feutrage</a:t>
              </a:r>
            </a:p>
          </p:txBody>
        </p:sp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37A17F11-F4ED-A8E6-6ABE-10DC6531E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5775" y="2565400"/>
              <a:ext cx="4071938" cy="1943100"/>
              <a:chOff x="1242" y="1463"/>
              <a:chExt cx="2565" cy="1224"/>
            </a:xfrm>
          </p:grpSpPr>
          <p:graphicFrame>
            <p:nvGraphicFramePr>
              <p:cNvPr id="35" name="Object 23">
                <a:extLst>
                  <a:ext uri="{FF2B5EF4-FFF2-40B4-BE49-F238E27FC236}">
                    <a16:creationId xmlns:a16="http://schemas.microsoft.com/office/drawing/2014/main" id="{6C670EF5-B111-9911-07CD-A30A00FDAB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3" y="1463"/>
              <a:ext cx="609" cy="4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 Bitmap" r:id="rId4" imgW="2038293" imgH="1390773" progId="Paint.Picture">
                      <p:embed/>
                    </p:oleObj>
                  </mc:Choice>
                  <mc:Fallback>
                    <p:oleObj name="Image Bitmap" r:id="rId4" imgW="2038293" imgH="1390773" progId="Paint.Picture">
                      <p:embed/>
                      <p:pic>
                        <p:nvPicPr>
                          <p:cNvPr id="24609" name="Object 23">
                            <a:extLst>
                              <a:ext uri="{FF2B5EF4-FFF2-40B4-BE49-F238E27FC236}">
                                <a16:creationId xmlns:a16="http://schemas.microsoft.com/office/drawing/2014/main" id="{47A5D325-896F-0682-D7BF-7BFCFF1FBB9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73" y="1463"/>
                            <a:ext cx="609" cy="4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Text Box 26">
                <a:extLst>
                  <a:ext uri="{FF2B5EF4-FFF2-40B4-BE49-F238E27FC236}">
                    <a16:creationId xmlns:a16="http://schemas.microsoft.com/office/drawing/2014/main" id="{10B7DEB7-57F3-7C71-BAA3-C37D5C40C8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2" y="2309"/>
                <a:ext cx="1037" cy="3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>
                    <a:solidFill>
                      <a:srgbClr val="009139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fr-FR" altLang="fr-FR" sz="11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Zone d’asphyxie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fr-FR" altLang="fr-FR" sz="11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limitant les échanges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fr-FR" altLang="fr-FR" sz="11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gazeux</a:t>
                </a:r>
              </a:p>
            </p:txBody>
          </p:sp>
          <p:sp>
            <p:nvSpPr>
              <p:cNvPr id="37" name="Text Box 28">
                <a:extLst>
                  <a:ext uri="{FF2B5EF4-FFF2-40B4-BE49-F238E27FC236}">
                    <a16:creationId xmlns:a16="http://schemas.microsoft.com/office/drawing/2014/main" id="{015BB379-2B39-FADE-124E-03A576EF77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62" y="2309"/>
                <a:ext cx="1245" cy="3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>
                    <a:solidFill>
                      <a:srgbClr val="009139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fr-FR" altLang="fr-FR" sz="11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Mauvaise décomposition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fr-FR" altLang="fr-FR" sz="11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de cette matière organique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fr-FR" altLang="fr-FR" sz="11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 accumulée</a:t>
                </a:r>
              </a:p>
            </p:txBody>
          </p:sp>
        </p:grpSp>
        <p:sp>
          <p:nvSpPr>
            <p:cNvPr id="30" name="Line 31">
              <a:extLst>
                <a:ext uri="{FF2B5EF4-FFF2-40B4-BE49-F238E27FC236}">
                  <a16:creationId xmlns:a16="http://schemas.microsoft.com/office/drawing/2014/main" id="{A19B53EC-69B1-D962-4557-FFA411947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04975" y="2300288"/>
              <a:ext cx="273050" cy="49212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0BD254A3-B3DF-33A0-6FC6-6BECFD4D6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4125" y="2300288"/>
              <a:ext cx="273050" cy="55403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30E6389F-A5EE-82D5-39DC-38A6B08A3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50" y="2187575"/>
              <a:ext cx="106952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400">
                  <a:solidFill>
                    <a:srgbClr val="009B00"/>
                  </a:solidFill>
                  <a:latin typeface="Arial" panose="020B0604020202020204" pitchFamily="34" charset="0"/>
                  <a:sym typeface="Monotype Sorts" pitchFamily="2" charset="2"/>
                </a:rPr>
                <a:t>Gaz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400">
                  <a:solidFill>
                    <a:srgbClr val="009B00"/>
                  </a:solidFill>
                  <a:latin typeface="Arial" panose="020B0604020202020204" pitchFamily="34" charset="0"/>
                  <a:sym typeface="Monotype Sorts" pitchFamily="2" charset="2"/>
                </a:rPr>
                <a:t>carbonique</a:t>
              </a:r>
              <a:endParaRPr lang="fr-FR" altLang="fr-FR" sz="1400">
                <a:solidFill>
                  <a:srgbClr val="009B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30160A81-969B-38AF-7E1E-319BBF401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688" y="2260600"/>
              <a:ext cx="9318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400">
                  <a:solidFill>
                    <a:srgbClr val="009B00"/>
                  </a:solidFill>
                  <a:latin typeface="Arial" panose="020B0604020202020204" pitchFamily="34" charset="0"/>
                  <a:sym typeface="Monotype Sorts" pitchFamily="2" charset="2"/>
                </a:rPr>
                <a:t>Oxygène</a:t>
              </a:r>
              <a:endParaRPr lang="fr-FR" altLang="fr-FR" sz="1400">
                <a:solidFill>
                  <a:srgbClr val="009B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2D064FC3-E232-2950-0846-3DF10624C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463" y="3298825"/>
              <a:ext cx="154721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>
                  <a:solidFill>
                    <a:srgbClr val="009139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400">
                  <a:solidFill>
                    <a:srgbClr val="009B00"/>
                  </a:solidFill>
                  <a:latin typeface="Arial" panose="020B0604020202020204" pitchFamily="34" charset="0"/>
                  <a:sym typeface="Monotype Sorts" pitchFamily="2" charset="2"/>
                </a:rPr>
                <a:t>Matelas racinaire</a:t>
              </a:r>
              <a:endParaRPr lang="fr-FR" altLang="fr-FR" sz="1400">
                <a:solidFill>
                  <a:srgbClr val="009B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8" name="Text Box 20">
            <a:extLst>
              <a:ext uri="{FF2B5EF4-FFF2-40B4-BE49-F238E27FC236}">
                <a16:creationId xmlns:a16="http://schemas.microsoft.com/office/drawing/2014/main" id="{1134428E-7296-1C20-6E20-D0CAA96E9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1" y="5795963"/>
            <a:ext cx="81518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b="1">
                <a:solidFill>
                  <a:srgbClr val="FF0000"/>
                </a:solidFill>
                <a:latin typeface="Arial" panose="020B0604020202020204" pitchFamily="34" charset="0"/>
              </a:rPr>
              <a:t>L’aération mécanique permet-elle une amélioration de la productivité ?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9BFDF-BF7D-D5BC-1E34-7F9872E7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15888"/>
            <a:ext cx="9758516" cy="1143000"/>
          </a:xfrm>
        </p:spPr>
        <p:txBody>
          <a:bodyPr/>
          <a:lstStyle/>
          <a:p>
            <a:pPr>
              <a:defRPr/>
            </a:pPr>
            <a:r>
              <a:rPr lang="fr-FR" dirty="0"/>
              <a:t>Les interventions en profondeur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6732A1-FE3B-204A-465C-569C705D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fr-FR" sz="2000" b="1" dirty="0"/>
              <a:t>Scarification :</a:t>
            </a:r>
          </a:p>
          <a:p>
            <a:pPr marL="0" indent="0">
              <a:buNone/>
              <a:defRPr/>
            </a:pPr>
            <a:r>
              <a:rPr lang="fr-FR" sz="1600" b="1" dirty="0"/>
              <a:t>Aération du sol superficielle (2 à 5 cm) pour :</a:t>
            </a:r>
          </a:p>
          <a:p>
            <a:pPr>
              <a:buFontTx/>
              <a:buChar char="-"/>
              <a:defRPr/>
            </a:pPr>
            <a:r>
              <a:rPr lang="fr-FR" sz="1600" dirty="0"/>
              <a:t>Meilleure circulation de l’air</a:t>
            </a:r>
          </a:p>
          <a:p>
            <a:pPr>
              <a:buFontTx/>
              <a:buChar char="-"/>
              <a:defRPr/>
            </a:pPr>
            <a:r>
              <a:rPr lang="fr-FR" sz="1600" dirty="0"/>
              <a:t>Fractionner le mat racinaire pour réduire le feutrage</a:t>
            </a:r>
          </a:p>
          <a:p>
            <a:pPr>
              <a:buFontTx/>
              <a:buChar char="-"/>
              <a:defRPr/>
            </a:pPr>
            <a:r>
              <a:rPr lang="fr-FR" sz="1600" dirty="0"/>
              <a:t>Favoriser la minéralisation en relançant la dégradation de la matière organique accumulée sur les premiers cm</a:t>
            </a:r>
          </a:p>
          <a:p>
            <a:pPr>
              <a:buFontTx/>
              <a:buChar char="-"/>
              <a:defRPr/>
            </a:pPr>
            <a:endParaRPr lang="fr-FR" dirty="0"/>
          </a:p>
          <a:p>
            <a:pPr>
              <a:defRPr/>
            </a:pPr>
            <a:r>
              <a:rPr lang="fr-FR" sz="2000" b="1" dirty="0" err="1"/>
              <a:t>Décompaction</a:t>
            </a:r>
            <a:r>
              <a:rPr lang="fr-FR" sz="2000" b="1" dirty="0"/>
              <a:t> / régénération :</a:t>
            </a:r>
          </a:p>
          <a:p>
            <a:pPr marL="0" indent="0">
              <a:buNone/>
              <a:defRPr/>
            </a:pPr>
            <a:r>
              <a:rPr lang="fr-FR" sz="1600" b="1" dirty="0"/>
              <a:t>Aération en profondeur (5 à 20 cm) pour :</a:t>
            </a:r>
          </a:p>
          <a:p>
            <a:pPr>
              <a:buFontTx/>
              <a:buChar char="-"/>
              <a:defRPr/>
            </a:pPr>
            <a:r>
              <a:rPr lang="fr-FR" sz="1600" dirty="0"/>
              <a:t>Favoriser la circulation de l’air et de l’eau</a:t>
            </a:r>
          </a:p>
          <a:p>
            <a:pPr>
              <a:buFontTx/>
              <a:buChar char="-"/>
              <a:defRPr/>
            </a:pPr>
            <a:r>
              <a:rPr lang="fr-FR" sz="1600" dirty="0"/>
              <a:t>Décompacter les sols tassés au passage des animaux</a:t>
            </a:r>
          </a:p>
          <a:p>
            <a:pPr>
              <a:buFontTx/>
              <a:buChar char="-"/>
              <a:defRPr/>
            </a:pPr>
            <a:r>
              <a:rPr lang="fr-FR" sz="1600" dirty="0"/>
              <a:t>Réchauffer le sol au printemps</a:t>
            </a:r>
          </a:p>
          <a:p>
            <a:pPr>
              <a:buFontTx/>
              <a:buChar char="-"/>
              <a:defRPr/>
            </a:pPr>
            <a:r>
              <a:rPr lang="fr-FR" sz="1600" dirty="0"/>
              <a:t>Augmenter le volume exploré par les racines</a:t>
            </a:r>
          </a:p>
        </p:txBody>
      </p:sp>
    </p:spTree>
    <p:extLst>
      <p:ext uri="{BB962C8B-B14F-4D97-AF65-F5344CB8AC3E}">
        <p14:creationId xmlns:p14="http://schemas.microsoft.com/office/powerpoint/2010/main" val="37368495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e 2">
            <a:extLst>
              <a:ext uri="{FF2B5EF4-FFF2-40B4-BE49-F238E27FC236}">
                <a16:creationId xmlns:a16="http://schemas.microsoft.com/office/drawing/2014/main" id="{9550F687-F0D5-E0B0-A7C4-3094B08BCEF1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1341439"/>
            <a:ext cx="3546475" cy="2733675"/>
            <a:chOff x="467544" y="332656"/>
            <a:chExt cx="3547322" cy="2733817"/>
          </a:xfrm>
        </p:grpSpPr>
        <p:pic>
          <p:nvPicPr>
            <p:cNvPr id="26643" name="Picture 2">
              <a:extLst>
                <a:ext uri="{FF2B5EF4-FFF2-40B4-BE49-F238E27FC236}">
                  <a16:creationId xmlns:a16="http://schemas.microsoft.com/office/drawing/2014/main" id="{389966C6-1F0D-4616-EB89-368B2F945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89"/>
            <a:stretch>
              <a:fillRect/>
            </a:stretch>
          </p:blipFill>
          <p:spPr bwMode="auto">
            <a:xfrm>
              <a:off x="467544" y="332656"/>
              <a:ext cx="3547322" cy="27338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A86807-D026-61B8-B4E1-16B6410F4948}"/>
                </a:ext>
              </a:extLst>
            </p:cNvPr>
            <p:cNvSpPr/>
            <p:nvPr/>
          </p:nvSpPr>
          <p:spPr>
            <a:xfrm>
              <a:off x="1402804" y="1124859"/>
              <a:ext cx="1081346" cy="14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10" name="Ellipse 9">
            <a:extLst>
              <a:ext uri="{FF2B5EF4-FFF2-40B4-BE49-F238E27FC236}">
                <a16:creationId xmlns:a16="http://schemas.microsoft.com/office/drawing/2014/main" id="{B3542A98-46D5-B799-D767-13050E0F91EC}"/>
              </a:ext>
            </a:extLst>
          </p:cNvPr>
          <p:cNvSpPr/>
          <p:nvPr/>
        </p:nvSpPr>
        <p:spPr>
          <a:xfrm>
            <a:off x="2351089" y="2133600"/>
            <a:ext cx="2808287" cy="50323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6628" name="Groupe 12">
            <a:extLst>
              <a:ext uri="{FF2B5EF4-FFF2-40B4-BE49-F238E27FC236}">
                <a16:creationId xmlns:a16="http://schemas.microsoft.com/office/drawing/2014/main" id="{734531FF-DFFF-F0C6-D9A0-EF0275377740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1196975"/>
            <a:ext cx="3573462" cy="2520950"/>
            <a:chOff x="4860032" y="1196752"/>
            <a:chExt cx="3572708" cy="2521872"/>
          </a:xfrm>
        </p:grpSpPr>
        <p:grpSp>
          <p:nvGrpSpPr>
            <p:cNvPr id="26639" name="Groupe 4">
              <a:extLst>
                <a:ext uri="{FF2B5EF4-FFF2-40B4-BE49-F238E27FC236}">
                  <a16:creationId xmlns:a16="http://schemas.microsoft.com/office/drawing/2014/main" id="{DA7351F2-B3DD-9E9F-B1B2-6D9466A2EE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0032" y="1196752"/>
              <a:ext cx="3572708" cy="2521872"/>
              <a:chOff x="5689599" y="212436"/>
              <a:chExt cx="3103181" cy="2264883"/>
            </a:xfrm>
          </p:grpSpPr>
          <p:pic>
            <p:nvPicPr>
              <p:cNvPr id="26641" name="Picture 3">
                <a:extLst>
                  <a:ext uri="{FF2B5EF4-FFF2-40B4-BE49-F238E27FC236}">
                    <a16:creationId xmlns:a16="http://schemas.microsoft.com/office/drawing/2014/main" id="{D155E715-9EE8-1C64-9BAC-F1B679F369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7" b="29601"/>
              <a:stretch>
                <a:fillRect/>
              </a:stretch>
            </p:blipFill>
            <p:spPr bwMode="auto">
              <a:xfrm rot="5400000">
                <a:off x="6108748" y="-206712"/>
                <a:ext cx="2264883" cy="31031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784C7A-8FA5-A451-4BBD-69C7ED76163D}"/>
                  </a:ext>
                </a:extLst>
              </p:cNvPr>
              <p:cNvSpPr/>
              <p:nvPr/>
            </p:nvSpPr>
            <p:spPr>
              <a:xfrm>
                <a:off x="5689599" y="212436"/>
                <a:ext cx="3103181" cy="263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902374-708A-0BB8-3EEE-3BCB250C7917}"/>
                </a:ext>
              </a:extLst>
            </p:cNvPr>
            <p:cNvSpPr/>
            <p:nvPr/>
          </p:nvSpPr>
          <p:spPr>
            <a:xfrm>
              <a:off x="6948741" y="2829299"/>
              <a:ext cx="1483999" cy="287443"/>
            </a:xfrm>
            <a:prstGeom prst="rect">
              <a:avLst/>
            </a:prstGeom>
            <a:solidFill>
              <a:srgbClr val="ED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3A29EBA9-5EF5-9E44-8E54-DC92A4908157}"/>
              </a:ext>
            </a:extLst>
          </p:cNvPr>
          <p:cNvSpPr/>
          <p:nvPr/>
        </p:nvSpPr>
        <p:spPr>
          <a:xfrm>
            <a:off x="7751763" y="3117850"/>
            <a:ext cx="2387600" cy="71755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6630" name="Groupe 4">
            <a:extLst>
              <a:ext uri="{FF2B5EF4-FFF2-40B4-BE49-F238E27FC236}">
                <a16:creationId xmlns:a16="http://schemas.microsoft.com/office/drawing/2014/main" id="{9D0485D7-D972-080C-C9DD-7ACE37EE7635}"/>
              </a:ext>
            </a:extLst>
          </p:cNvPr>
          <p:cNvGrpSpPr>
            <a:grpSpLocks/>
          </p:cNvGrpSpPr>
          <p:nvPr/>
        </p:nvGrpSpPr>
        <p:grpSpPr bwMode="auto">
          <a:xfrm>
            <a:off x="5022851" y="4070350"/>
            <a:ext cx="5267325" cy="2349500"/>
            <a:chOff x="1968500" y="4175125"/>
            <a:chExt cx="5267325" cy="2349500"/>
          </a:xfrm>
        </p:grpSpPr>
        <p:grpSp>
          <p:nvGrpSpPr>
            <p:cNvPr id="26633" name="Groupe 17">
              <a:extLst>
                <a:ext uri="{FF2B5EF4-FFF2-40B4-BE49-F238E27FC236}">
                  <a16:creationId xmlns:a16="http://schemas.microsoft.com/office/drawing/2014/main" id="{1AE1A7B2-680E-92F7-E42A-E668DAC72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1525" y="4175125"/>
              <a:ext cx="5194300" cy="2349500"/>
              <a:chOff x="3779912" y="2734308"/>
              <a:chExt cx="5195437" cy="2350876"/>
            </a:xfrm>
          </p:grpSpPr>
          <p:grpSp>
            <p:nvGrpSpPr>
              <p:cNvPr id="26635" name="Groupe 6">
                <a:extLst>
                  <a:ext uri="{FF2B5EF4-FFF2-40B4-BE49-F238E27FC236}">
                    <a16:creationId xmlns:a16="http://schemas.microsoft.com/office/drawing/2014/main" id="{CDBF5247-A033-5AED-9B83-4C5BF9C5D7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9912" y="2734308"/>
                <a:ext cx="5195437" cy="2350876"/>
                <a:chOff x="4399562" y="2734308"/>
                <a:chExt cx="4575787" cy="1928512"/>
              </a:xfrm>
            </p:grpSpPr>
            <p:pic>
              <p:nvPicPr>
                <p:cNvPr id="26637" name="Picture 4">
                  <a:extLst>
                    <a:ext uri="{FF2B5EF4-FFF2-40B4-BE49-F238E27FC236}">
                      <a16:creationId xmlns:a16="http://schemas.microsoft.com/office/drawing/2014/main" id="{62FACFFF-6C74-736E-8B1A-6CF81111F7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5723199" y="1410671"/>
                  <a:ext cx="1928512" cy="45757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FEA19D0-D291-19C9-8097-EA349E60E0A7}"/>
                    </a:ext>
                  </a:extLst>
                </p:cNvPr>
                <p:cNvSpPr/>
                <p:nvPr/>
              </p:nvSpPr>
              <p:spPr>
                <a:xfrm>
                  <a:off x="4399562" y="2734308"/>
                  <a:ext cx="4575787" cy="190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310A6D-962C-9C7B-2D38-5BC796DA63FB}"/>
                  </a:ext>
                </a:extLst>
              </p:cNvPr>
              <p:cNvSpPr/>
              <p:nvPr/>
            </p:nvSpPr>
            <p:spPr>
              <a:xfrm>
                <a:off x="4014913" y="3104413"/>
                <a:ext cx="1403657" cy="162020"/>
              </a:xfrm>
              <a:prstGeom prst="rect">
                <a:avLst/>
              </a:prstGeom>
              <a:solidFill>
                <a:srgbClr val="B4CC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3BD0948-2401-B210-2D1C-EE598399CB45}"/>
                </a:ext>
              </a:extLst>
            </p:cNvPr>
            <p:cNvSpPr/>
            <p:nvPr/>
          </p:nvSpPr>
          <p:spPr>
            <a:xfrm>
              <a:off x="1968500" y="4506913"/>
              <a:ext cx="1873250" cy="650875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26631" name="Rectangle 7">
            <a:extLst>
              <a:ext uri="{FF2B5EF4-FFF2-40B4-BE49-F238E27FC236}">
                <a16:creationId xmlns:a16="http://schemas.microsoft.com/office/drawing/2014/main" id="{C432CE17-A114-95F9-7D99-D934EAF6F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-26988"/>
            <a:ext cx="885666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rgbClr val="00913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32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effets annoncés sur la productivité…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Réalité ou arguments commerciaux?</a:t>
            </a:r>
          </a:p>
        </p:txBody>
      </p:sp>
      <p:pic>
        <p:nvPicPr>
          <p:cNvPr id="26632" name="Image 2">
            <a:extLst>
              <a:ext uri="{FF2B5EF4-FFF2-40B4-BE49-F238E27FC236}">
                <a16:creationId xmlns:a16="http://schemas.microsoft.com/office/drawing/2014/main" id="{2F5ADC53-D9BB-8BF4-2469-5493A562E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4421188"/>
            <a:ext cx="3121025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APCA_V4">
  <a:themeElements>
    <a:clrScheme name="Chambragri">
      <a:dk1>
        <a:srgbClr val="000000"/>
      </a:dk1>
      <a:lt1>
        <a:srgbClr val="FFFFFF"/>
      </a:lt1>
      <a:dk2>
        <a:srgbClr val="E41B1B"/>
      </a:dk2>
      <a:lt2>
        <a:srgbClr val="F6A30D"/>
      </a:lt2>
      <a:accent1>
        <a:srgbClr val="80BA27"/>
      </a:accent1>
      <a:accent2>
        <a:srgbClr val="BA834B"/>
      </a:accent2>
      <a:accent3>
        <a:srgbClr val="009C46"/>
      </a:accent3>
      <a:accent4>
        <a:srgbClr val="ED6B1C"/>
      </a:accent4>
      <a:accent5>
        <a:srgbClr val="008E96"/>
      </a:accent5>
      <a:accent6>
        <a:srgbClr val="E94F2D"/>
      </a:accent6>
      <a:hlink>
        <a:srgbClr val="505050"/>
      </a:hlink>
      <a:folHlink>
        <a:srgbClr val="A0A0A0"/>
      </a:folHlink>
    </a:clrScheme>
    <a:fontScheme name="Chambagr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PCA_V4" id="{0CBBDABC-D257-42FF-ABF0-F640E900CD05}" vid="{97DA5C92-51CD-442F-8C04-E24AE513E8D9}"/>
    </a:ext>
  </a:extLst>
</a:theme>
</file>

<file path=ppt/theme/theme2.xml><?xml version="1.0" encoding="utf-8"?>
<a:theme xmlns:a="http://schemas.openxmlformats.org/drawingml/2006/main" name="Thème Office">
  <a:themeElements>
    <a:clrScheme name="Chambragri">
      <a:dk1>
        <a:srgbClr val="000000"/>
      </a:dk1>
      <a:lt1>
        <a:srgbClr val="FFFFFF"/>
      </a:lt1>
      <a:dk2>
        <a:srgbClr val="E41B1B"/>
      </a:dk2>
      <a:lt2>
        <a:srgbClr val="F6A30D"/>
      </a:lt2>
      <a:accent1>
        <a:srgbClr val="80BA27"/>
      </a:accent1>
      <a:accent2>
        <a:srgbClr val="BA834B"/>
      </a:accent2>
      <a:accent3>
        <a:srgbClr val="009C46"/>
      </a:accent3>
      <a:accent4>
        <a:srgbClr val="ED6B1C"/>
      </a:accent4>
      <a:accent5>
        <a:srgbClr val="008E96"/>
      </a:accent5>
      <a:accent6>
        <a:srgbClr val="E94F2D"/>
      </a:accent6>
      <a:hlink>
        <a:srgbClr val="505050"/>
      </a:hlink>
      <a:folHlink>
        <a:srgbClr val="A0A0A0"/>
      </a:folHlink>
    </a:clrScheme>
    <a:fontScheme name="Chambagr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APCA_V4</Template>
  <TotalTime>1488</TotalTime>
  <Words>7159</Words>
  <Application>Microsoft Office PowerPoint</Application>
  <PresentationFormat>Grand écran</PresentationFormat>
  <Paragraphs>1392</Paragraphs>
  <Slides>122</Slides>
  <Notes>84</Notes>
  <HiddenSlides>8</HiddenSlides>
  <MMClips>0</MMClips>
  <ScaleCrop>false</ScaleCrop>
  <HeadingPairs>
    <vt:vector size="8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122</vt:i4>
      </vt:variant>
    </vt:vector>
  </HeadingPairs>
  <TitlesOfParts>
    <vt:vector size="143" baseType="lpstr">
      <vt:lpstr>Arial</vt:lpstr>
      <vt:lpstr>Arial Narrow</vt:lpstr>
      <vt:lpstr>Calibri</vt:lpstr>
      <vt:lpstr>Century Gothic</vt:lpstr>
      <vt:lpstr>Comic Sans MS</vt:lpstr>
      <vt:lpstr>ITCAvantGardeStd-Bk</vt:lpstr>
      <vt:lpstr>ITCAvantGardeStd-Bold</vt:lpstr>
      <vt:lpstr>ITCAvantGardeStd-Demi</vt:lpstr>
      <vt:lpstr>ITCAvantGardeStd-Md</vt:lpstr>
      <vt:lpstr>Monotype Sorts</vt:lpstr>
      <vt:lpstr>Symbol</vt:lpstr>
      <vt:lpstr>Tahoma</vt:lpstr>
      <vt:lpstr>Times</vt:lpstr>
      <vt:lpstr>Times New Roman</vt:lpstr>
      <vt:lpstr>Verdana</vt:lpstr>
      <vt:lpstr>Wingdings</vt:lpstr>
      <vt:lpstr>Wingdings 2</vt:lpstr>
      <vt:lpstr>APCA_V4</vt:lpstr>
      <vt:lpstr>Feuille de calcul</vt:lpstr>
      <vt:lpstr>Document</vt:lpstr>
      <vt:lpstr>Image Bitmap</vt:lpstr>
      <vt:lpstr>FERTILISATION DES PRAIRIES</vt:lpstr>
      <vt:lpstr>Présentation PowerPoint</vt:lpstr>
      <vt:lpstr>Sommaire</vt:lpstr>
      <vt:lpstr>LA FERTILISATION AZOTEE DES PRAIRIES</vt:lpstr>
      <vt:lpstr>Bien gérer la fertilisation</vt:lpstr>
      <vt:lpstr>Intérêts des prairies multi-espèces</vt:lpstr>
      <vt:lpstr>Cycle sol/plante/animal</vt:lpstr>
      <vt:lpstr>Cycle sol/plante/animal</vt:lpstr>
      <vt:lpstr>Cycle sol/plante/animal</vt:lpstr>
      <vt:lpstr>Cycle sol/plante/animal</vt:lpstr>
      <vt:lpstr>Cycle sol/plante/animal</vt:lpstr>
      <vt:lpstr>Cycle sol/plante/animal</vt:lpstr>
      <vt:lpstr>Bien gérer la fertilisation</vt:lpstr>
      <vt:lpstr>  CALCULER SON RENDEMENT HERBE</vt:lpstr>
      <vt:lpstr>Présentation PowerPoint</vt:lpstr>
      <vt:lpstr>Présentation PowerPoint</vt:lpstr>
      <vt:lpstr>Présentation PowerPoint</vt:lpstr>
      <vt:lpstr>Présentation PowerPoint</vt:lpstr>
      <vt:lpstr>Bien gérer la fertilisation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Phosphore et potasse</vt:lpstr>
      <vt:lpstr>Effet des carences en azote</vt:lpstr>
      <vt:lpstr>Effets des carences en P et 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Quelle valorisation des matières organiques ?</vt:lpstr>
      <vt:lpstr>Présentation PowerPoint</vt:lpstr>
      <vt:lpstr>Présentation PowerPoint</vt:lpstr>
      <vt:lpstr>Présentation PowerPoint</vt:lpstr>
      <vt:lpstr>Matières organiques sur prairies</vt:lpstr>
      <vt:lpstr>Présentation PowerPoint</vt:lpstr>
      <vt:lpstr>Que retenir…</vt:lpstr>
      <vt:lpstr>Le chaulage</vt:lpstr>
      <vt:lpstr>Les Vrai/Faux du chaulage</vt:lpstr>
      <vt:lpstr>Les Vrai/Faux du chaulage</vt:lpstr>
      <vt:lpstr>Les Vrai/Faux du chaulage</vt:lpstr>
      <vt:lpstr>Les Vrai/Faux du chaulage</vt:lpstr>
      <vt:lpstr>Les Vrai/Faux du chaulage</vt:lpstr>
      <vt:lpstr>Les Vrai/Faux du chaulage</vt:lpstr>
      <vt:lpstr>Les Vrai/Faux du chaulage</vt:lpstr>
      <vt:lpstr>Les Vrai/Faux du chaulage</vt:lpstr>
      <vt:lpstr>Les Vrai/Faux du chaulage</vt:lpstr>
      <vt:lpstr>Les Vrai/Faux du chaulage</vt:lpstr>
      <vt:lpstr>Les Vrai/Faux du chaulage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BIEN FAIRE VIEILLIR SES PRAIRIES</vt:lpstr>
      <vt:lpstr>Le diagnostic prairial</vt:lpstr>
      <vt:lpstr>L’ENTRETIEN DE LA PRAIRIE</vt:lpstr>
      <vt:lpstr>Les causes du vieillissement des  prairies semées</vt:lpstr>
      <vt:lpstr>Evolution de la flore </vt:lpstr>
      <vt:lpstr>Présentation PowerPoint</vt:lpstr>
      <vt:lpstr>Le diagnostic prairial</vt:lpstr>
      <vt:lpstr>Le diagnostic prairial</vt:lpstr>
      <vt:lpstr>Le diagnostic prairial</vt:lpstr>
      <vt:lpstr>Présentation PowerPoint</vt:lpstr>
      <vt:lpstr>Présentation PowerPoint</vt:lpstr>
      <vt:lpstr>Le diagnostic prairial</vt:lpstr>
      <vt:lpstr>Présentation PowerPoint</vt:lpstr>
      <vt:lpstr>Présentation PowerPoint</vt:lpstr>
      <vt:lpstr>Améliorer le couvert par les pratiques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Intérêt du broyage sur des prairies permanentes</vt:lpstr>
      <vt:lpstr>Intérêt du broyage sur des prairies permanentes</vt:lpstr>
      <vt:lpstr>Le hersage</vt:lpstr>
      <vt:lpstr>Le roulage des prairies</vt:lpstr>
      <vt:lpstr>Le roulage des prairies</vt:lpstr>
      <vt:lpstr>Les interventions en profondeur</vt:lpstr>
      <vt:lpstr>Les interventions en profondeur</vt:lpstr>
      <vt:lpstr>Présentation PowerPoint</vt:lpstr>
      <vt:lpstr>Présentation PowerPoint</vt:lpstr>
      <vt:lpstr>Présentation PowerPoint</vt:lpstr>
      <vt:lpstr>Essai de longue durée à St Hilaire en Woëvre (ARVALIS)</vt:lpstr>
      <vt:lpstr>Essai de longue durée à St Hilaire en Woëvre (ARVALIS)</vt:lpstr>
      <vt:lpstr>Niveau 2: le sursemis</vt:lpstr>
      <vt:lpstr>Le sursemis</vt:lpstr>
      <vt:lpstr>Le sursemis</vt:lpstr>
      <vt:lpstr>La gestion du désherbage</vt:lpstr>
      <vt:lpstr>La gestion du désherbage</vt:lpstr>
      <vt:lpstr>Niveau 3: la rénovation totale s’impose parfois…</vt:lpstr>
      <vt:lpstr>Niveau 3: la rénovation totale s’impose parfois…</vt:lpstr>
      <vt:lpstr>A retenir</vt:lpstr>
      <vt:lpstr>NOTIONS DE BIOINDICATION</vt:lpstr>
      <vt:lpstr>Les plantes bioindicatrices</vt:lpstr>
      <vt:lpstr>Conditions d’implantation de la flore</vt:lpstr>
      <vt:lpstr>Diagnostic des sols</vt:lpstr>
      <vt:lpstr>Indicateurs de diagnostic de sol</vt:lpstr>
      <vt:lpstr>Indicateurs de diagnostic de sol</vt:lpstr>
      <vt:lpstr>Indicateurs de diagnostic de sol</vt:lpstr>
      <vt:lpstr>Indicateurs de diagnostic de sol</vt:lpstr>
      <vt:lpstr>Indicateurs de diagnostic de sol</vt:lpstr>
      <vt:lpstr>Indicateurs de diagnostic de sol</vt:lpstr>
      <vt:lpstr>Diapo 2 colonnes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nadine robion</dc:creator>
  <cp:lastModifiedBy>Anne-Sophie MASSON</cp:lastModifiedBy>
  <cp:revision>72</cp:revision>
  <dcterms:created xsi:type="dcterms:W3CDTF">2021-11-04T09:58:09Z</dcterms:created>
  <dcterms:modified xsi:type="dcterms:W3CDTF">2024-11-14T10:02:13Z</dcterms:modified>
</cp:coreProperties>
</file>